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ebas Neue Cyrillic" charset="1" panose="02000506000000020004"/>
      <p:regular r:id="rId25"/>
    </p:embeddedFont>
    <p:embeddedFont>
      <p:font typeface="Montserrat" charset="1" panose="00000500000000000000"/>
      <p:regular r:id="rId26"/>
    </p:embeddedFont>
    <p:embeddedFont>
      <p:font typeface="Alice Bold" charset="1" panose="00000500000000000000"/>
      <p:regular r:id="rId27"/>
    </p:embeddedFont>
    <p:embeddedFont>
      <p:font typeface="Alice" charset="1" panose="00000500000000000000"/>
      <p:regular r:id="rId28"/>
    </p:embeddedFont>
    <p:embeddedFont>
      <p:font typeface="Montserrat Bold" charset="1" panose="00000800000000000000"/>
      <p:regular r:id="rId29"/>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jpeg" Type="http://schemas.openxmlformats.org/officeDocument/2006/relationships/image"/><Relationship Id="rId11" Target="../media/image46.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3.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3.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517051" y="2353832"/>
            <a:ext cx="11484497" cy="11484497"/>
          </a:xfrm>
          <a:custGeom>
            <a:avLst/>
            <a:gdLst/>
            <a:ahLst/>
            <a:cxnLst/>
            <a:rect r="r" b="b" t="t" l="l"/>
            <a:pathLst>
              <a:path h="11484497" w="11484497">
                <a:moveTo>
                  <a:pt x="0" y="0"/>
                </a:moveTo>
                <a:lnTo>
                  <a:pt x="11484497" y="0"/>
                </a:lnTo>
                <a:lnTo>
                  <a:pt x="11484497" y="11484497"/>
                </a:lnTo>
                <a:lnTo>
                  <a:pt x="0" y="11484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07703" y="-2586885"/>
            <a:ext cx="10480203" cy="5943148"/>
          </a:xfrm>
          <a:custGeom>
            <a:avLst/>
            <a:gdLst/>
            <a:ahLst/>
            <a:cxnLst/>
            <a:rect r="r" b="b" t="t" l="l"/>
            <a:pathLst>
              <a:path h="5943148" w="10480203">
                <a:moveTo>
                  <a:pt x="0" y="0"/>
                </a:moveTo>
                <a:lnTo>
                  <a:pt x="10480203" y="0"/>
                </a:lnTo>
                <a:lnTo>
                  <a:pt x="10480203" y="5943148"/>
                </a:lnTo>
                <a:lnTo>
                  <a:pt x="0" y="5943148"/>
                </a:lnTo>
                <a:lnTo>
                  <a:pt x="0" y="0"/>
                </a:lnTo>
                <a:close/>
              </a:path>
            </a:pathLst>
          </a:custGeom>
          <a:blipFill>
            <a:blip r:embed="rId6">
              <a:extLst>
                <a:ext uri="{96DAC541-7B7A-43D3-8B79-37D633B846F1}">
                  <asvg:svgBlip xmlns:asvg="http://schemas.microsoft.com/office/drawing/2016/SVG/main" r:embed="rId7"/>
                </a:ext>
              </a:extLst>
            </a:blip>
            <a:stretch>
              <a:fillRect l="0" t="-51" r="0" b="-51"/>
            </a:stretch>
          </a:blipFill>
        </p:spPr>
      </p:sp>
      <p:sp>
        <p:nvSpPr>
          <p:cNvPr name="Freeform 5" id="5"/>
          <p:cNvSpPr/>
          <p:nvPr/>
        </p:nvSpPr>
        <p:spPr>
          <a:xfrm flipH="false" flipV="false" rot="476718">
            <a:off x="-3677913" y="5440256"/>
            <a:ext cx="12395742" cy="5825999"/>
          </a:xfrm>
          <a:custGeom>
            <a:avLst/>
            <a:gdLst/>
            <a:ahLst/>
            <a:cxnLst/>
            <a:rect r="r" b="b" t="t" l="l"/>
            <a:pathLst>
              <a:path h="5825999" w="12395742">
                <a:moveTo>
                  <a:pt x="0" y="0"/>
                </a:moveTo>
                <a:lnTo>
                  <a:pt x="12395742" y="0"/>
                </a:lnTo>
                <a:lnTo>
                  <a:pt x="12395742" y="5825999"/>
                </a:lnTo>
                <a:lnTo>
                  <a:pt x="0" y="5825999"/>
                </a:lnTo>
                <a:lnTo>
                  <a:pt x="0" y="0"/>
                </a:lnTo>
                <a:close/>
              </a:path>
            </a:pathLst>
          </a:custGeom>
          <a:blipFill>
            <a:blip r:embed="rId8">
              <a:extLst>
                <a:ext uri="{96DAC541-7B7A-43D3-8B79-37D633B846F1}">
                  <asvg:svgBlip xmlns:asvg="http://schemas.microsoft.com/office/drawing/2016/SVG/main" r:embed="rId9"/>
                </a:ext>
              </a:extLst>
            </a:blip>
            <a:stretch>
              <a:fillRect l="-187" t="0" r="-187" b="0"/>
            </a:stretch>
          </a:blipFill>
        </p:spPr>
      </p:sp>
      <p:sp>
        <p:nvSpPr>
          <p:cNvPr name="Freeform 6" id="6"/>
          <p:cNvSpPr/>
          <p:nvPr/>
        </p:nvSpPr>
        <p:spPr>
          <a:xfrm flipH="false" flipV="false" rot="294631">
            <a:off x="10477176" y="7989298"/>
            <a:ext cx="6776309" cy="4849360"/>
          </a:xfrm>
          <a:custGeom>
            <a:avLst/>
            <a:gdLst/>
            <a:ahLst/>
            <a:cxnLst/>
            <a:rect r="r" b="b" t="t" l="l"/>
            <a:pathLst>
              <a:path h="4849360" w="6776309">
                <a:moveTo>
                  <a:pt x="0" y="0"/>
                </a:moveTo>
                <a:lnTo>
                  <a:pt x="6776309" y="0"/>
                </a:lnTo>
                <a:lnTo>
                  <a:pt x="6776309" y="4849360"/>
                </a:lnTo>
                <a:lnTo>
                  <a:pt x="0" y="4849360"/>
                </a:lnTo>
                <a:lnTo>
                  <a:pt x="0" y="0"/>
                </a:lnTo>
                <a:close/>
              </a:path>
            </a:pathLst>
          </a:custGeom>
          <a:blipFill>
            <a:blip r:embed="rId10">
              <a:extLst>
                <a:ext uri="{96DAC541-7B7A-43D3-8B79-37D633B846F1}">
                  <asvg:svgBlip xmlns:asvg="http://schemas.microsoft.com/office/drawing/2016/SVG/main" r:embed="rId11"/>
                </a:ext>
              </a:extLst>
            </a:blip>
            <a:stretch>
              <a:fillRect l="0" t="-19868" r="0" b="-19868"/>
            </a:stretch>
          </a:blipFill>
        </p:spPr>
      </p:sp>
      <p:sp>
        <p:nvSpPr>
          <p:cNvPr name="Freeform 7" id="7"/>
          <p:cNvSpPr/>
          <p:nvPr/>
        </p:nvSpPr>
        <p:spPr>
          <a:xfrm flipH="false" flipV="false" rot="-5400000">
            <a:off x="13356097" y="134071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12">
              <a:extLst>
                <a:ext uri="{96DAC541-7B7A-43D3-8B79-37D633B846F1}">
                  <asvg:svgBlip xmlns:asvg="http://schemas.microsoft.com/office/drawing/2016/SVG/main" r:embed="rId13"/>
                </a:ext>
              </a:extLst>
            </a:blip>
            <a:stretch>
              <a:fillRect l="-724" t="0" r="-724" b="0"/>
            </a:stretch>
          </a:blipFill>
        </p:spPr>
      </p:sp>
      <p:sp>
        <p:nvSpPr>
          <p:cNvPr name="Freeform 8" id="8"/>
          <p:cNvSpPr/>
          <p:nvPr/>
        </p:nvSpPr>
        <p:spPr>
          <a:xfrm flipH="false" flipV="false" rot="-5400000">
            <a:off x="9954877" y="8799674"/>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12">
              <a:extLst>
                <a:ext uri="{96DAC541-7B7A-43D3-8B79-37D633B846F1}">
                  <asvg:svgBlip xmlns:asvg="http://schemas.microsoft.com/office/drawing/2016/SVG/main" r:embed="rId13"/>
                </a:ext>
              </a:extLst>
            </a:blip>
            <a:stretch>
              <a:fillRect l="-724" t="0" r="-724" b="0"/>
            </a:stretch>
          </a:blipFill>
        </p:spPr>
      </p:sp>
      <p:sp>
        <p:nvSpPr>
          <p:cNvPr name="Freeform 9" id="9"/>
          <p:cNvSpPr/>
          <p:nvPr/>
        </p:nvSpPr>
        <p:spPr>
          <a:xfrm flipH="false" flipV="false" rot="0">
            <a:off x="17565924" y="3613447"/>
            <a:ext cx="966381" cy="966381"/>
          </a:xfrm>
          <a:custGeom>
            <a:avLst/>
            <a:gdLst/>
            <a:ahLst/>
            <a:cxnLst/>
            <a:rect r="r" b="b" t="t" l="l"/>
            <a:pathLst>
              <a:path h="966381" w="966381">
                <a:moveTo>
                  <a:pt x="0" y="0"/>
                </a:moveTo>
                <a:lnTo>
                  <a:pt x="966381" y="0"/>
                </a:lnTo>
                <a:lnTo>
                  <a:pt x="966381" y="966381"/>
                </a:lnTo>
                <a:lnTo>
                  <a:pt x="0" y="9663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10761625" y="2988558"/>
            <a:ext cx="6497675" cy="6269742"/>
            <a:chOff x="0" y="0"/>
            <a:chExt cx="8663567" cy="8359656"/>
          </a:xfrm>
        </p:grpSpPr>
        <p:sp>
          <p:nvSpPr>
            <p:cNvPr name="Freeform 11" id="11"/>
            <p:cNvSpPr/>
            <p:nvPr/>
          </p:nvSpPr>
          <p:spPr>
            <a:xfrm flipH="false" flipV="false" rot="0">
              <a:off x="0" y="0"/>
              <a:ext cx="8663559" cy="8359648"/>
            </a:xfrm>
            <a:custGeom>
              <a:avLst/>
              <a:gdLst/>
              <a:ahLst/>
              <a:cxnLst/>
              <a:rect r="r" b="b" t="t" l="l"/>
              <a:pathLst>
                <a:path h="8359648" w="8663559">
                  <a:moveTo>
                    <a:pt x="0" y="0"/>
                  </a:moveTo>
                  <a:lnTo>
                    <a:pt x="8663559" y="0"/>
                  </a:lnTo>
                  <a:lnTo>
                    <a:pt x="8663559" y="8359648"/>
                  </a:lnTo>
                  <a:lnTo>
                    <a:pt x="0" y="8359648"/>
                  </a:lnTo>
                  <a:lnTo>
                    <a:pt x="0" y="0"/>
                  </a:lnTo>
                  <a:close/>
                </a:path>
              </a:pathLst>
            </a:custGeom>
            <a:blipFill>
              <a:blip r:embed="rId16"/>
              <a:stretch>
                <a:fillRect l="0" t="-25" r="0" b="-25"/>
              </a:stretch>
            </a:blipFill>
          </p:spPr>
        </p:sp>
      </p:grpSp>
      <p:sp>
        <p:nvSpPr>
          <p:cNvPr name="TextBox 12" id="12"/>
          <p:cNvSpPr txBox="true"/>
          <p:nvPr/>
        </p:nvSpPr>
        <p:spPr>
          <a:xfrm rot="0">
            <a:off x="1028700" y="6165609"/>
            <a:ext cx="9732925" cy="3092691"/>
          </a:xfrm>
          <a:prstGeom prst="rect">
            <a:avLst/>
          </a:prstGeom>
        </p:spPr>
        <p:txBody>
          <a:bodyPr anchor="t" rtlCol="false" tIns="0" lIns="0" bIns="0" rIns="0">
            <a:spAutoFit/>
          </a:bodyPr>
          <a:lstStyle/>
          <a:p>
            <a:pPr algn="l">
              <a:lnSpc>
                <a:spcPts val="5400"/>
              </a:lnSpc>
            </a:pPr>
            <a:r>
              <a:rPr lang="en-US" sz="6000" spc="60">
                <a:solidFill>
                  <a:srgbClr val="FFFFFF"/>
                </a:solidFill>
                <a:latin typeface="Bebas Neue Cyrillic"/>
                <a:ea typeface="Bebas Neue Cyrillic"/>
                <a:cs typeface="Bebas Neue Cyrillic"/>
                <a:sym typeface="Bebas Neue Cyrillic"/>
              </a:rPr>
              <a:t>- A Smart Real-Time Stock Visualizer    and Forecaster</a:t>
            </a:r>
          </a:p>
          <a:p>
            <a:pPr algn="r">
              <a:lnSpc>
                <a:spcPts val="12910"/>
              </a:lnSpc>
            </a:pPr>
          </a:p>
        </p:txBody>
      </p:sp>
      <p:sp>
        <p:nvSpPr>
          <p:cNvPr name="TextBox 13" id="13"/>
          <p:cNvSpPr txBox="true"/>
          <p:nvPr/>
        </p:nvSpPr>
        <p:spPr>
          <a:xfrm rot="0">
            <a:off x="1028700" y="4327285"/>
            <a:ext cx="9446538" cy="1533524"/>
          </a:xfrm>
          <a:prstGeom prst="rect">
            <a:avLst/>
          </a:prstGeom>
        </p:spPr>
        <p:txBody>
          <a:bodyPr anchor="t" rtlCol="false" tIns="0" lIns="0" bIns="0" rIns="0">
            <a:spAutoFit/>
          </a:bodyPr>
          <a:lstStyle/>
          <a:p>
            <a:pPr algn="l">
              <a:lnSpc>
                <a:spcPts val="14399"/>
              </a:lnSpc>
            </a:pPr>
            <a:r>
              <a:rPr lang="en-US" sz="15999" spc="159">
                <a:solidFill>
                  <a:srgbClr val="FFB500"/>
                </a:solidFill>
                <a:latin typeface="Bebas Neue Cyrillic"/>
                <a:ea typeface="Bebas Neue Cyrillic"/>
                <a:cs typeface="Bebas Neue Cyrillic"/>
                <a:sym typeface="Bebas Neue Cyrillic"/>
              </a:rPr>
              <a:t>STOCK VISION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492129">
            <a:off x="10257520" y="2386886"/>
            <a:ext cx="13108355" cy="6160927"/>
          </a:xfrm>
          <a:custGeom>
            <a:avLst/>
            <a:gdLst/>
            <a:ahLst/>
            <a:cxnLst/>
            <a:rect r="r" b="b" t="t" l="l"/>
            <a:pathLst>
              <a:path h="6160927" w="13108355">
                <a:moveTo>
                  <a:pt x="0" y="0"/>
                </a:moveTo>
                <a:lnTo>
                  <a:pt x="13108355" y="0"/>
                </a:lnTo>
                <a:lnTo>
                  <a:pt x="13108355" y="6160927"/>
                </a:lnTo>
                <a:lnTo>
                  <a:pt x="0" y="6160927"/>
                </a:lnTo>
                <a:lnTo>
                  <a:pt x="0" y="0"/>
                </a:lnTo>
                <a:close/>
              </a:path>
            </a:pathLst>
          </a:custGeom>
          <a:blipFill>
            <a:blip r:embed="rId2">
              <a:extLst>
                <a:ext uri="{96DAC541-7B7A-43D3-8B79-37D633B846F1}">
                  <asvg:svgBlip xmlns:asvg="http://schemas.microsoft.com/office/drawing/2016/SVG/main" r:embed="rId3"/>
                </a:ext>
              </a:extLst>
            </a:blip>
            <a:stretch>
              <a:fillRect l="-232" t="0" r="-232" b="0"/>
            </a:stretch>
          </a:blipFill>
        </p:spPr>
      </p:sp>
      <p:sp>
        <p:nvSpPr>
          <p:cNvPr name="Freeform 3" id="3"/>
          <p:cNvSpPr/>
          <p:nvPr/>
        </p:nvSpPr>
        <p:spPr>
          <a:xfrm flipH="false" flipV="false" rot="-5400000">
            <a:off x="16444634" y="4295537"/>
            <a:ext cx="746139" cy="746139"/>
          </a:xfrm>
          <a:custGeom>
            <a:avLst/>
            <a:gdLst/>
            <a:ahLst/>
            <a:cxnLst/>
            <a:rect r="r" b="b" t="t" l="l"/>
            <a:pathLst>
              <a:path h="746139" w="746139">
                <a:moveTo>
                  <a:pt x="0" y="0"/>
                </a:moveTo>
                <a:lnTo>
                  <a:pt x="746139" y="0"/>
                </a:lnTo>
                <a:lnTo>
                  <a:pt x="746139" y="746139"/>
                </a:lnTo>
                <a:lnTo>
                  <a:pt x="0" y="746139"/>
                </a:lnTo>
                <a:lnTo>
                  <a:pt x="0" y="0"/>
                </a:lnTo>
                <a:close/>
              </a:path>
            </a:pathLst>
          </a:custGeom>
          <a:blipFill>
            <a:blip r:embed="rId4">
              <a:extLst>
                <a:ext uri="{96DAC541-7B7A-43D3-8B79-37D633B846F1}">
                  <asvg:svgBlip xmlns:asvg="http://schemas.microsoft.com/office/drawing/2016/SVG/main" r:embed="rId5"/>
                </a:ext>
              </a:extLst>
            </a:blip>
            <a:stretch>
              <a:fillRect l="-724" t="0" r="-724" b="0"/>
            </a:stretch>
          </a:blipFill>
        </p:spPr>
      </p:sp>
      <p:sp>
        <p:nvSpPr>
          <p:cNvPr name="Freeform 4" id="4"/>
          <p:cNvSpPr/>
          <p:nvPr/>
        </p:nvSpPr>
        <p:spPr>
          <a:xfrm flipH="false" flipV="false" rot="0">
            <a:off x="305798" y="6112667"/>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2808205"/>
            <a:ext cx="12289903" cy="6450095"/>
          </a:xfrm>
          <a:custGeom>
            <a:avLst/>
            <a:gdLst/>
            <a:ahLst/>
            <a:cxnLst/>
            <a:rect r="r" b="b" t="t" l="l"/>
            <a:pathLst>
              <a:path h="6450095" w="12289903">
                <a:moveTo>
                  <a:pt x="0" y="0"/>
                </a:moveTo>
                <a:lnTo>
                  <a:pt x="12289903" y="0"/>
                </a:lnTo>
                <a:lnTo>
                  <a:pt x="12289903" y="6450095"/>
                </a:lnTo>
                <a:lnTo>
                  <a:pt x="0" y="6450095"/>
                </a:lnTo>
                <a:lnTo>
                  <a:pt x="0" y="0"/>
                </a:lnTo>
                <a:close/>
              </a:path>
            </a:pathLst>
          </a:custGeom>
          <a:blipFill>
            <a:blip r:embed="rId8"/>
            <a:stretch>
              <a:fillRect l="0" t="0" r="0" b="0"/>
            </a:stretch>
          </a:blipFill>
        </p:spPr>
      </p:sp>
      <p:grpSp>
        <p:nvGrpSpPr>
          <p:cNvPr name="Group 6" id="6"/>
          <p:cNvGrpSpPr/>
          <p:nvPr/>
        </p:nvGrpSpPr>
        <p:grpSpPr>
          <a:xfrm rot="0">
            <a:off x="12480117" y="-1057032"/>
            <a:ext cx="6059512" cy="5352569"/>
            <a:chOff x="0" y="0"/>
            <a:chExt cx="8079349" cy="7136759"/>
          </a:xfrm>
        </p:grpSpPr>
        <p:sp>
          <p:nvSpPr>
            <p:cNvPr name="Freeform 7" id="7"/>
            <p:cNvSpPr/>
            <p:nvPr/>
          </p:nvSpPr>
          <p:spPr>
            <a:xfrm flipH="false" flipV="false" rot="0">
              <a:off x="0" y="0"/>
              <a:ext cx="8079359" cy="7136765"/>
            </a:xfrm>
            <a:custGeom>
              <a:avLst/>
              <a:gdLst/>
              <a:ahLst/>
              <a:cxnLst/>
              <a:rect r="r" b="b" t="t" l="l"/>
              <a:pathLst>
                <a:path h="7136765" w="8079359">
                  <a:moveTo>
                    <a:pt x="0" y="0"/>
                  </a:moveTo>
                  <a:lnTo>
                    <a:pt x="8079359" y="0"/>
                  </a:lnTo>
                  <a:lnTo>
                    <a:pt x="8079359" y="7136765"/>
                  </a:lnTo>
                  <a:lnTo>
                    <a:pt x="0" y="7136765"/>
                  </a:lnTo>
                  <a:lnTo>
                    <a:pt x="0" y="0"/>
                  </a:lnTo>
                  <a:close/>
                </a:path>
              </a:pathLst>
            </a:custGeom>
            <a:blipFill>
              <a:blip r:embed="rId9"/>
              <a:stretch>
                <a:fillRect l="0" t="-16" r="0" b="-16"/>
              </a:stretch>
            </a:blipFill>
          </p:spPr>
        </p:sp>
      </p:grpSp>
      <p:sp>
        <p:nvSpPr>
          <p:cNvPr name="TextBox 8" id="8"/>
          <p:cNvSpPr txBox="true"/>
          <p:nvPr/>
        </p:nvSpPr>
        <p:spPr>
          <a:xfrm rot="0">
            <a:off x="1028700" y="1285875"/>
            <a:ext cx="10145749" cy="1190625"/>
          </a:xfrm>
          <a:prstGeom prst="rect">
            <a:avLst/>
          </a:prstGeom>
        </p:spPr>
        <p:txBody>
          <a:bodyPr anchor="t" rtlCol="false" tIns="0" lIns="0" bIns="0" rIns="0">
            <a:spAutoFit/>
          </a:bodyPr>
          <a:lstStyle/>
          <a:p>
            <a:pPr algn="l">
              <a:lnSpc>
                <a:spcPts val="8550"/>
              </a:lnSpc>
            </a:pPr>
            <a:r>
              <a:rPr lang="en-US" sz="9500" spc="95">
                <a:solidFill>
                  <a:srgbClr val="6B66C5"/>
                </a:solidFill>
                <a:latin typeface="Bebas Neue Cyrillic"/>
                <a:ea typeface="Bebas Neue Cyrillic"/>
                <a:cs typeface="Bebas Neue Cyrillic"/>
                <a:sym typeface="Bebas Neue Cyrillic"/>
              </a:rPr>
              <a:t>Proposed Methodology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34890" y="-1143462"/>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2" t="0" r="-2"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257" t="0" r="-257" b="0"/>
            </a:stretch>
          </a:blipFill>
        </p:spPr>
      </p:sp>
      <p:sp>
        <p:nvSpPr>
          <p:cNvPr name="Freeform 4" id="4"/>
          <p:cNvSpPr/>
          <p:nvPr/>
        </p:nvSpPr>
        <p:spPr>
          <a:xfrm flipH="false" flipV="false" rot="0">
            <a:off x="5564324" y="4806552"/>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Freeform 6" id="6"/>
          <p:cNvSpPr/>
          <p:nvPr/>
        </p:nvSpPr>
        <p:spPr>
          <a:xfrm flipH="false" flipV="false" rot="-5400000">
            <a:off x="16604935" y="2438752"/>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TextBox 7" id="7"/>
          <p:cNvSpPr txBox="true"/>
          <p:nvPr/>
        </p:nvSpPr>
        <p:spPr>
          <a:xfrm rot="0">
            <a:off x="1986158" y="1842006"/>
            <a:ext cx="13491187" cy="923929"/>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Software description</a:t>
            </a:r>
          </a:p>
        </p:txBody>
      </p:sp>
      <p:sp>
        <p:nvSpPr>
          <p:cNvPr name="TextBox 8" id="8"/>
          <p:cNvSpPr txBox="true"/>
          <p:nvPr/>
        </p:nvSpPr>
        <p:spPr>
          <a:xfrm rot="0">
            <a:off x="1358917" y="6272741"/>
            <a:ext cx="4542355" cy="1638300"/>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A Python library used to fetch real-time financial data from Yahoo Finance. </a:t>
            </a:r>
          </a:p>
        </p:txBody>
      </p:sp>
      <p:sp>
        <p:nvSpPr>
          <p:cNvPr name="TextBox 9" id="9"/>
          <p:cNvSpPr txBox="true"/>
          <p:nvPr/>
        </p:nvSpPr>
        <p:spPr>
          <a:xfrm rot="0">
            <a:off x="6872822" y="6272741"/>
            <a:ext cx="4542355" cy="2047875"/>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A Python web framework used to create interactive web applications for data visualization.</a:t>
            </a:r>
          </a:p>
        </p:txBody>
      </p:sp>
      <p:sp>
        <p:nvSpPr>
          <p:cNvPr name="TextBox 10" id="10"/>
          <p:cNvSpPr txBox="true"/>
          <p:nvPr/>
        </p:nvSpPr>
        <p:spPr>
          <a:xfrm rot="0">
            <a:off x="12386728" y="6272741"/>
            <a:ext cx="4542355" cy="1638300"/>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Used to design the front-end layout and style of the web application.</a:t>
            </a:r>
          </a:p>
        </p:txBody>
      </p:sp>
      <p:sp>
        <p:nvSpPr>
          <p:cNvPr name="TextBox 11" id="11"/>
          <p:cNvSpPr txBox="true"/>
          <p:nvPr/>
        </p:nvSpPr>
        <p:spPr>
          <a:xfrm rot="0">
            <a:off x="1358917" y="5425017"/>
            <a:ext cx="4542355"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YFINANCE</a:t>
            </a:r>
          </a:p>
        </p:txBody>
      </p:sp>
      <p:sp>
        <p:nvSpPr>
          <p:cNvPr name="TextBox 12" id="12"/>
          <p:cNvSpPr txBox="true"/>
          <p:nvPr/>
        </p:nvSpPr>
        <p:spPr>
          <a:xfrm rot="0">
            <a:off x="6872822" y="5425017"/>
            <a:ext cx="4542355"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DASH</a:t>
            </a:r>
          </a:p>
        </p:txBody>
      </p:sp>
      <p:sp>
        <p:nvSpPr>
          <p:cNvPr name="TextBox 13" id="13"/>
          <p:cNvSpPr txBox="true"/>
          <p:nvPr/>
        </p:nvSpPr>
        <p:spPr>
          <a:xfrm rot="0">
            <a:off x="12386728" y="5425017"/>
            <a:ext cx="4542355"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HTML/CSS</a:t>
            </a:r>
          </a:p>
        </p:txBody>
      </p:sp>
      <p:sp>
        <p:nvSpPr>
          <p:cNvPr name="TextBox 14" id="14"/>
          <p:cNvSpPr txBox="true"/>
          <p:nvPr/>
        </p:nvSpPr>
        <p:spPr>
          <a:xfrm rot="0">
            <a:off x="2274272" y="3196827"/>
            <a:ext cx="13739457" cy="819150"/>
          </a:xfrm>
          <a:prstGeom prst="rect">
            <a:avLst/>
          </a:prstGeom>
        </p:spPr>
        <p:txBody>
          <a:bodyPr anchor="t" rtlCol="false" tIns="0" lIns="0" bIns="0" rIns="0">
            <a:spAutoFit/>
          </a:bodyPr>
          <a:lstStyle/>
          <a:p>
            <a:pPr algn="l" marL="617227" indent="-205742" lvl="2">
              <a:lnSpc>
                <a:spcPts val="3240"/>
              </a:lnSpc>
              <a:buFont typeface="Arial"/>
              <a:buChar char="⚬"/>
            </a:pPr>
            <a:r>
              <a:rPr lang="en-US" b="true" sz="2700" spc="81">
                <a:solidFill>
                  <a:srgbClr val="6B66C5"/>
                </a:solidFill>
                <a:latin typeface="Montserrat Bold"/>
                <a:ea typeface="Montserrat Bold"/>
                <a:cs typeface="Montserrat Bold"/>
                <a:sym typeface="Montserrat Bold"/>
              </a:rPr>
              <a:t>Python 3.5 and above</a:t>
            </a:r>
            <a:r>
              <a:rPr lang="en-US" sz="2700" spc="81">
                <a:solidFill>
                  <a:srgbClr val="6B66C5"/>
                </a:solidFill>
                <a:latin typeface="Montserrat"/>
                <a:ea typeface="Montserrat"/>
                <a:cs typeface="Montserrat"/>
                <a:sym typeface="Montserrat"/>
              </a:rPr>
              <a:t> in Visual Studio code or Pycharm</a:t>
            </a:r>
          </a:p>
          <a:p>
            <a:pPr algn="l" marL="617227" indent="-205742" lvl="2">
              <a:lnSpc>
                <a:spcPts val="3240"/>
              </a:lnSpc>
              <a:buFont typeface="Arial"/>
              <a:buChar char="⚬"/>
            </a:pPr>
            <a:r>
              <a:rPr lang="en-US" b="true" sz="2700" spc="81">
                <a:solidFill>
                  <a:srgbClr val="6B66C5"/>
                </a:solidFill>
                <a:latin typeface="Montserrat Bold"/>
                <a:ea typeface="Montserrat Bold"/>
                <a:cs typeface="Montserrat Bold"/>
                <a:sym typeface="Montserrat Bold"/>
              </a:rPr>
              <a:t>Operating System</a:t>
            </a:r>
            <a:r>
              <a:rPr lang="en-US" sz="2700" spc="81">
                <a:solidFill>
                  <a:srgbClr val="6B66C5"/>
                </a:solidFill>
                <a:latin typeface="Montserrat"/>
                <a:ea typeface="Montserrat"/>
                <a:cs typeface="Montserrat"/>
                <a:sym typeface="Montserrat"/>
              </a:rPr>
              <a:t>: windows 7 and above or Linux based OS or MAC 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3863306" y="1580181"/>
            <a:ext cx="13258862" cy="7126638"/>
          </a:xfrm>
          <a:custGeom>
            <a:avLst/>
            <a:gdLst/>
            <a:ahLst/>
            <a:cxnLst/>
            <a:rect r="r" b="b" t="t" l="l"/>
            <a:pathLst>
              <a:path h="7126638" w="13258862">
                <a:moveTo>
                  <a:pt x="0" y="7126638"/>
                </a:moveTo>
                <a:lnTo>
                  <a:pt x="13258862" y="7126638"/>
                </a:lnTo>
                <a:lnTo>
                  <a:pt x="13258862" y="0"/>
                </a:lnTo>
                <a:lnTo>
                  <a:pt x="0" y="0"/>
                </a:lnTo>
                <a:lnTo>
                  <a:pt x="0" y="7126638"/>
                </a:lnTo>
                <a:close/>
              </a:path>
            </a:pathLst>
          </a:custGeom>
          <a:blipFill>
            <a:blip r:embed="rId2">
              <a:extLst>
                <a:ext uri="{96DAC541-7B7A-43D3-8B79-37D633B846F1}">
                  <asvg:svgBlip xmlns:asvg="http://schemas.microsoft.com/office/drawing/2016/SVG/main" r:embed="rId3"/>
                </a:ext>
              </a:extLst>
            </a:blip>
            <a:stretch>
              <a:fillRect l="0" t="-418" r="0" b="-418"/>
            </a:stretch>
          </a:blipFill>
        </p:spPr>
      </p:sp>
      <p:grpSp>
        <p:nvGrpSpPr>
          <p:cNvPr name="Group 3" id="3"/>
          <p:cNvGrpSpPr/>
          <p:nvPr/>
        </p:nvGrpSpPr>
        <p:grpSpPr>
          <a:xfrm rot="0">
            <a:off x="-2254992" y="4171181"/>
            <a:ext cx="9756483" cy="5488022"/>
            <a:chOff x="0" y="0"/>
            <a:chExt cx="13008644" cy="7317363"/>
          </a:xfrm>
        </p:grpSpPr>
        <p:sp>
          <p:nvSpPr>
            <p:cNvPr name="Freeform 4" id="4"/>
            <p:cNvSpPr/>
            <p:nvPr/>
          </p:nvSpPr>
          <p:spPr>
            <a:xfrm flipH="false" flipV="false" rot="0">
              <a:off x="0" y="0"/>
              <a:ext cx="13008611" cy="7317359"/>
            </a:xfrm>
            <a:custGeom>
              <a:avLst/>
              <a:gdLst/>
              <a:ahLst/>
              <a:cxnLst/>
              <a:rect r="r" b="b" t="t" l="l"/>
              <a:pathLst>
                <a:path h="7317359" w="13008611">
                  <a:moveTo>
                    <a:pt x="0" y="0"/>
                  </a:moveTo>
                  <a:lnTo>
                    <a:pt x="13008611" y="0"/>
                  </a:lnTo>
                  <a:lnTo>
                    <a:pt x="13008611" y="7317359"/>
                  </a:lnTo>
                  <a:lnTo>
                    <a:pt x="0" y="7317359"/>
                  </a:lnTo>
                  <a:lnTo>
                    <a:pt x="0" y="0"/>
                  </a:lnTo>
                  <a:close/>
                </a:path>
              </a:pathLst>
            </a:custGeom>
            <a:blipFill>
              <a:blip r:embed="rId4"/>
              <a:stretch>
                <a:fillRect l="-21" t="0" r="-21" b="0"/>
              </a:stretch>
            </a:blipFill>
          </p:spPr>
        </p:sp>
      </p:grpSp>
      <p:sp>
        <p:nvSpPr>
          <p:cNvPr name="Freeform 5" id="5"/>
          <p:cNvSpPr/>
          <p:nvPr/>
        </p:nvSpPr>
        <p:spPr>
          <a:xfrm flipH="false" flipV="false" rot="-5400000">
            <a:off x="6329444" y="5143500"/>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l="-724" t="0" r="-724" b="0"/>
            </a:stretch>
          </a:blipFill>
        </p:spPr>
      </p:sp>
      <p:sp>
        <p:nvSpPr>
          <p:cNvPr name="Freeform 6" id="6"/>
          <p:cNvSpPr/>
          <p:nvPr/>
        </p:nvSpPr>
        <p:spPr>
          <a:xfrm flipH="false" flipV="false" rot="0">
            <a:off x="691752" y="2673571"/>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107547" y="1285875"/>
            <a:ext cx="6072906" cy="1190625"/>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SYSTEM</a:t>
            </a:r>
            <a:r>
              <a:rPr lang="en-US" sz="9500" spc="95">
                <a:solidFill>
                  <a:srgbClr val="6B66C5"/>
                </a:solidFill>
                <a:latin typeface="Bebas Neue Cyrillic"/>
                <a:ea typeface="Bebas Neue Cyrillic"/>
                <a:cs typeface="Bebas Neue Cyrillic"/>
                <a:sym typeface="Bebas Neue Cyrillic"/>
              </a:rPr>
              <a:t> DESIGN</a:t>
            </a:r>
          </a:p>
        </p:txBody>
      </p:sp>
      <p:sp>
        <p:nvSpPr>
          <p:cNvPr name="TextBox 8" id="8"/>
          <p:cNvSpPr txBox="true"/>
          <p:nvPr/>
        </p:nvSpPr>
        <p:spPr>
          <a:xfrm rot="0">
            <a:off x="7501491" y="2736850"/>
            <a:ext cx="9757809" cy="6559550"/>
          </a:xfrm>
          <a:prstGeom prst="rect">
            <a:avLst/>
          </a:prstGeom>
        </p:spPr>
        <p:txBody>
          <a:bodyPr anchor="t" rtlCol="false" tIns="0" lIns="0" bIns="0" rIns="0">
            <a:spAutoFit/>
          </a:bodyPr>
          <a:lstStyle/>
          <a:p>
            <a:pPr algn="just" marL="571378" indent="-190459" lvl="2">
              <a:lnSpc>
                <a:spcPts val="3249"/>
              </a:lnSpc>
              <a:buFont typeface="Arial"/>
              <a:buChar char="⚬"/>
            </a:pPr>
            <a:r>
              <a:rPr lang="en-US" b="true" sz="2499" spc="74">
                <a:solidFill>
                  <a:srgbClr val="6B66C5"/>
                </a:solidFill>
                <a:latin typeface="Montserrat Bold"/>
                <a:ea typeface="Montserrat Bold"/>
                <a:cs typeface="Montserrat Bold"/>
                <a:sym typeface="Montserrat Bold"/>
              </a:rPr>
              <a:t>Create the Main Website Structure:</a:t>
            </a:r>
            <a:r>
              <a:rPr lang="en-US" sz="2499" spc="74">
                <a:solidFill>
                  <a:srgbClr val="6B66C5"/>
                </a:solidFill>
                <a:latin typeface="Montserrat"/>
                <a:ea typeface="Montserrat"/>
                <a:cs typeface="Montserrat"/>
                <a:sym typeface="Montserrat"/>
              </a:rPr>
              <a:t> Use Dash HTML and Core Components to build the layout and interactive elements of the web application.</a:t>
            </a:r>
          </a:p>
          <a:p>
            <a:pPr algn="just" marL="571378" indent="-190459" lvl="2">
              <a:lnSpc>
                <a:spcPts val="3249"/>
              </a:lnSpc>
            </a:pPr>
          </a:p>
          <a:p>
            <a:pPr algn="just" marL="571378" indent="-190459" lvl="2">
              <a:lnSpc>
                <a:spcPts val="3249"/>
              </a:lnSpc>
              <a:buFont typeface="Arial"/>
              <a:buChar char="⚬"/>
            </a:pPr>
            <a:r>
              <a:rPr lang="en-US" b="true" sz="2499" spc="74">
                <a:solidFill>
                  <a:srgbClr val="6B66C5"/>
                </a:solidFill>
                <a:latin typeface="Montserrat Bold"/>
                <a:ea typeface="Montserrat Bold"/>
                <a:cs typeface="Montserrat Bold"/>
                <a:sym typeface="Montserrat Bold"/>
              </a:rPr>
              <a:t>Enhance User Interface with CSS:</a:t>
            </a:r>
            <a:r>
              <a:rPr lang="en-US" sz="2499" spc="74">
                <a:solidFill>
                  <a:srgbClr val="6B66C5"/>
                </a:solidFill>
                <a:latin typeface="Montserrat"/>
                <a:ea typeface="Montserrat"/>
                <a:cs typeface="Montserrat"/>
                <a:sym typeface="Montserrat"/>
              </a:rPr>
              <a:t> Apply custom CSS to style and improve the visual appeal and user experience of the site.</a:t>
            </a:r>
          </a:p>
          <a:p>
            <a:pPr algn="just" marL="571378" indent="-190459" lvl="2">
              <a:lnSpc>
                <a:spcPts val="3249"/>
              </a:lnSpc>
            </a:pPr>
          </a:p>
          <a:p>
            <a:pPr algn="just" marL="571378" indent="-190459" lvl="2">
              <a:lnSpc>
                <a:spcPts val="3249"/>
              </a:lnSpc>
              <a:buFont typeface="Arial"/>
              <a:buChar char="⚬"/>
            </a:pPr>
            <a:r>
              <a:rPr lang="en-US" b="true" sz="2499" spc="74">
                <a:solidFill>
                  <a:srgbClr val="6B66C5"/>
                </a:solidFill>
                <a:latin typeface="Montserrat Bold"/>
                <a:ea typeface="Montserrat Bold"/>
                <a:cs typeface="Montserrat Bold"/>
                <a:sym typeface="Montserrat Bold"/>
              </a:rPr>
              <a:t>Fetch and Visualize Data Using Plotly:</a:t>
            </a:r>
            <a:r>
              <a:rPr lang="en-US" sz="2499" spc="74">
                <a:solidFill>
                  <a:srgbClr val="6B66C5"/>
                </a:solidFill>
                <a:latin typeface="Montserrat"/>
                <a:ea typeface="Montserrat"/>
                <a:cs typeface="Montserrat"/>
                <a:sym typeface="Montserrat"/>
              </a:rPr>
              <a:t> Retrieve stock market data using the yfinance library and generate interactive visualizations with Plotly.</a:t>
            </a:r>
          </a:p>
          <a:p>
            <a:pPr algn="just" marL="571378" indent="-190459" lvl="2">
              <a:lnSpc>
                <a:spcPts val="3249"/>
              </a:lnSpc>
            </a:pPr>
          </a:p>
          <a:p>
            <a:pPr algn="just" marL="571378" indent="-190459" lvl="2">
              <a:lnSpc>
                <a:spcPts val="3249"/>
              </a:lnSpc>
              <a:buFont typeface="Arial"/>
              <a:buChar char="⚬"/>
            </a:pPr>
            <a:r>
              <a:rPr lang="en-US" b="true" sz="2499" spc="74">
                <a:solidFill>
                  <a:srgbClr val="6B66C5"/>
                </a:solidFill>
                <a:latin typeface="Montserrat Bold"/>
                <a:ea typeface="Montserrat Bold"/>
                <a:cs typeface="Montserrat Bold"/>
                <a:sym typeface="Montserrat Bold"/>
              </a:rPr>
              <a:t>Implement Machine Learning Model:</a:t>
            </a:r>
            <a:r>
              <a:rPr lang="en-US" sz="2499" spc="74">
                <a:solidFill>
                  <a:srgbClr val="6B66C5"/>
                </a:solidFill>
                <a:latin typeface="Montserrat"/>
                <a:ea typeface="Montserrat"/>
                <a:cs typeface="Montserrat"/>
                <a:sym typeface="Montserrat"/>
              </a:rPr>
              <a:t> Develop and train a machine learning model to predict future stock prices based on historical market data and user-input dates.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34890" y="-1143462"/>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8584403"/>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6604935" y="2438752"/>
            <a:ext cx="654365" cy="654365"/>
          </a:xfrm>
          <a:custGeom>
            <a:avLst/>
            <a:gdLst/>
            <a:ahLst/>
            <a:cxnLst/>
            <a:rect r="r" b="b" t="t" l="l"/>
            <a:pathLst>
              <a:path h="654365" w="654365">
                <a:moveTo>
                  <a:pt x="0" y="0"/>
                </a:moveTo>
                <a:lnTo>
                  <a:pt x="654365" y="0"/>
                </a:lnTo>
                <a:lnTo>
                  <a:pt x="654365" y="654366"/>
                </a:lnTo>
                <a:lnTo>
                  <a:pt x="0" y="654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42457" y="3458700"/>
            <a:ext cx="7289295" cy="3789571"/>
          </a:xfrm>
          <a:custGeom>
            <a:avLst/>
            <a:gdLst/>
            <a:ahLst/>
            <a:cxnLst/>
            <a:rect r="r" b="b" t="t" l="l"/>
            <a:pathLst>
              <a:path h="3789571" w="7289295">
                <a:moveTo>
                  <a:pt x="0" y="0"/>
                </a:moveTo>
                <a:lnTo>
                  <a:pt x="7289295" y="0"/>
                </a:lnTo>
                <a:lnTo>
                  <a:pt x="7289295" y="3789571"/>
                </a:lnTo>
                <a:lnTo>
                  <a:pt x="0" y="3789571"/>
                </a:lnTo>
                <a:lnTo>
                  <a:pt x="0" y="0"/>
                </a:lnTo>
                <a:close/>
              </a:path>
            </a:pathLst>
          </a:custGeom>
          <a:blipFill>
            <a:blip r:embed="rId10"/>
            <a:stretch>
              <a:fillRect l="0" t="0" r="-1937" b="0"/>
            </a:stretch>
          </a:blipFill>
        </p:spPr>
      </p:sp>
      <p:sp>
        <p:nvSpPr>
          <p:cNvPr name="Freeform 8" id="8"/>
          <p:cNvSpPr/>
          <p:nvPr/>
        </p:nvSpPr>
        <p:spPr>
          <a:xfrm flipH="false" flipV="false" rot="0">
            <a:off x="10102829" y="3405173"/>
            <a:ext cx="6862674" cy="3843098"/>
          </a:xfrm>
          <a:custGeom>
            <a:avLst/>
            <a:gdLst/>
            <a:ahLst/>
            <a:cxnLst/>
            <a:rect r="r" b="b" t="t" l="l"/>
            <a:pathLst>
              <a:path h="3843098" w="6862674">
                <a:moveTo>
                  <a:pt x="0" y="0"/>
                </a:moveTo>
                <a:lnTo>
                  <a:pt x="6862674" y="0"/>
                </a:lnTo>
                <a:lnTo>
                  <a:pt x="6862674" y="3843098"/>
                </a:lnTo>
                <a:lnTo>
                  <a:pt x="0" y="3843098"/>
                </a:lnTo>
                <a:lnTo>
                  <a:pt x="0" y="0"/>
                </a:lnTo>
                <a:close/>
              </a:path>
            </a:pathLst>
          </a:custGeom>
          <a:blipFill>
            <a:blip r:embed="rId11"/>
            <a:stretch>
              <a:fillRect l="0" t="0" r="0" b="0"/>
            </a:stretch>
          </a:blipFill>
        </p:spPr>
      </p:sp>
      <p:sp>
        <p:nvSpPr>
          <p:cNvPr name="TextBox 9" id="9"/>
          <p:cNvSpPr txBox="true"/>
          <p:nvPr/>
        </p:nvSpPr>
        <p:spPr>
          <a:xfrm rot="0">
            <a:off x="2721325" y="1584831"/>
            <a:ext cx="13491187" cy="1181104"/>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REAL TIME DEMONSTRATION</a:t>
            </a:r>
          </a:p>
        </p:txBody>
      </p:sp>
      <p:sp>
        <p:nvSpPr>
          <p:cNvPr name="TextBox 10" id="10"/>
          <p:cNvSpPr txBox="true"/>
          <p:nvPr/>
        </p:nvSpPr>
        <p:spPr>
          <a:xfrm rot="0">
            <a:off x="2118953" y="7663224"/>
            <a:ext cx="5334401" cy="514177"/>
          </a:xfrm>
          <a:prstGeom prst="rect">
            <a:avLst/>
          </a:prstGeom>
        </p:spPr>
        <p:txBody>
          <a:bodyPr anchor="t" rtlCol="false" tIns="0" lIns="0" bIns="0" rIns="0">
            <a:spAutoFit/>
          </a:bodyPr>
          <a:lstStyle/>
          <a:p>
            <a:pPr algn="ctr">
              <a:lnSpc>
                <a:spcPts val="4201"/>
              </a:lnSpc>
            </a:pPr>
            <a:r>
              <a:rPr lang="en-US" sz="3001" b="true">
                <a:solidFill>
                  <a:srgbClr val="6B66C5"/>
                </a:solidFill>
                <a:latin typeface="Canva Sans Bold"/>
                <a:ea typeface="Canva Sans Bold"/>
                <a:cs typeface="Canva Sans Bold"/>
                <a:sym typeface="Canva Sans Bold"/>
              </a:rPr>
              <a:t>Fig.1: User Friendly Interface</a:t>
            </a:r>
          </a:p>
        </p:txBody>
      </p:sp>
      <p:sp>
        <p:nvSpPr>
          <p:cNvPr name="TextBox 11" id="11"/>
          <p:cNvSpPr txBox="true"/>
          <p:nvPr/>
        </p:nvSpPr>
        <p:spPr>
          <a:xfrm rot="0">
            <a:off x="11958696" y="7663224"/>
            <a:ext cx="3150940" cy="514177"/>
          </a:xfrm>
          <a:prstGeom prst="rect">
            <a:avLst/>
          </a:prstGeom>
        </p:spPr>
        <p:txBody>
          <a:bodyPr anchor="t" rtlCol="false" tIns="0" lIns="0" bIns="0" rIns="0">
            <a:spAutoFit/>
          </a:bodyPr>
          <a:lstStyle/>
          <a:p>
            <a:pPr algn="ctr">
              <a:lnSpc>
                <a:spcPts val="4201"/>
              </a:lnSpc>
            </a:pPr>
            <a:r>
              <a:rPr lang="en-US" sz="3001" b="true">
                <a:solidFill>
                  <a:srgbClr val="6B66C5"/>
                </a:solidFill>
                <a:latin typeface="Canva Sans Bold"/>
                <a:ea typeface="Canva Sans Bold"/>
                <a:cs typeface="Canva Sans Bold"/>
                <a:sym typeface="Canva Sans Bold"/>
              </a:rPr>
              <a:t>Fig.2: Stock Price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34890" y="-1143462"/>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8584403"/>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6604935" y="2438752"/>
            <a:ext cx="654365" cy="654365"/>
          </a:xfrm>
          <a:custGeom>
            <a:avLst/>
            <a:gdLst/>
            <a:ahLst/>
            <a:cxnLst/>
            <a:rect r="r" b="b" t="t" l="l"/>
            <a:pathLst>
              <a:path h="654365" w="654365">
                <a:moveTo>
                  <a:pt x="0" y="0"/>
                </a:moveTo>
                <a:lnTo>
                  <a:pt x="654365" y="0"/>
                </a:lnTo>
                <a:lnTo>
                  <a:pt x="654365" y="654366"/>
                </a:lnTo>
                <a:lnTo>
                  <a:pt x="0" y="654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45094" y="3318509"/>
            <a:ext cx="7309050" cy="4093068"/>
          </a:xfrm>
          <a:custGeom>
            <a:avLst/>
            <a:gdLst/>
            <a:ahLst/>
            <a:cxnLst/>
            <a:rect r="r" b="b" t="t" l="l"/>
            <a:pathLst>
              <a:path h="4093068" w="7309050">
                <a:moveTo>
                  <a:pt x="0" y="0"/>
                </a:moveTo>
                <a:lnTo>
                  <a:pt x="7309050" y="0"/>
                </a:lnTo>
                <a:lnTo>
                  <a:pt x="7309050" y="4093068"/>
                </a:lnTo>
                <a:lnTo>
                  <a:pt x="0" y="4093068"/>
                </a:lnTo>
                <a:lnTo>
                  <a:pt x="0" y="0"/>
                </a:lnTo>
                <a:close/>
              </a:path>
            </a:pathLst>
          </a:custGeom>
          <a:blipFill>
            <a:blip r:embed="rId10"/>
            <a:stretch>
              <a:fillRect l="0" t="0" r="0" b="0"/>
            </a:stretch>
          </a:blipFill>
        </p:spPr>
      </p:sp>
      <p:sp>
        <p:nvSpPr>
          <p:cNvPr name="Freeform 8" id="8"/>
          <p:cNvSpPr/>
          <p:nvPr/>
        </p:nvSpPr>
        <p:spPr>
          <a:xfrm flipH="false" flipV="false" rot="0">
            <a:off x="9623067" y="3318509"/>
            <a:ext cx="7309050" cy="4093068"/>
          </a:xfrm>
          <a:custGeom>
            <a:avLst/>
            <a:gdLst/>
            <a:ahLst/>
            <a:cxnLst/>
            <a:rect r="r" b="b" t="t" l="l"/>
            <a:pathLst>
              <a:path h="4093068" w="7309050">
                <a:moveTo>
                  <a:pt x="0" y="0"/>
                </a:moveTo>
                <a:lnTo>
                  <a:pt x="7309050" y="0"/>
                </a:lnTo>
                <a:lnTo>
                  <a:pt x="7309050" y="4093068"/>
                </a:lnTo>
                <a:lnTo>
                  <a:pt x="0" y="4093068"/>
                </a:lnTo>
                <a:lnTo>
                  <a:pt x="0" y="0"/>
                </a:lnTo>
                <a:close/>
              </a:path>
            </a:pathLst>
          </a:custGeom>
          <a:blipFill>
            <a:blip r:embed="rId11"/>
            <a:stretch>
              <a:fillRect l="0" t="0" r="0" b="0"/>
            </a:stretch>
          </a:blipFill>
        </p:spPr>
      </p:sp>
      <p:sp>
        <p:nvSpPr>
          <p:cNvPr name="TextBox 9" id="9"/>
          <p:cNvSpPr txBox="true"/>
          <p:nvPr/>
        </p:nvSpPr>
        <p:spPr>
          <a:xfrm rot="0">
            <a:off x="2721325" y="1584831"/>
            <a:ext cx="13491187" cy="1181104"/>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REAL TIME DEMONSTRATION</a:t>
            </a:r>
          </a:p>
        </p:txBody>
      </p:sp>
      <p:sp>
        <p:nvSpPr>
          <p:cNvPr name="TextBox 10" id="10"/>
          <p:cNvSpPr txBox="true"/>
          <p:nvPr/>
        </p:nvSpPr>
        <p:spPr>
          <a:xfrm rot="0">
            <a:off x="1702597" y="7806439"/>
            <a:ext cx="6371801" cy="514177"/>
          </a:xfrm>
          <a:prstGeom prst="rect">
            <a:avLst/>
          </a:prstGeom>
        </p:spPr>
        <p:txBody>
          <a:bodyPr anchor="t" rtlCol="false" tIns="0" lIns="0" bIns="0" rIns="0">
            <a:spAutoFit/>
          </a:bodyPr>
          <a:lstStyle/>
          <a:p>
            <a:pPr algn="ctr">
              <a:lnSpc>
                <a:spcPts val="4201"/>
              </a:lnSpc>
            </a:pPr>
            <a:r>
              <a:rPr lang="en-US" sz="3001" b="true">
                <a:solidFill>
                  <a:srgbClr val="6B66C5"/>
                </a:solidFill>
                <a:latin typeface="Canva Sans Bold"/>
                <a:ea typeface="Canva Sans Bold"/>
                <a:cs typeface="Canva Sans Bold"/>
                <a:sym typeface="Canva Sans Bold"/>
              </a:rPr>
              <a:t>Fig.3: Exponential Moving Average</a:t>
            </a:r>
          </a:p>
        </p:txBody>
      </p:sp>
      <p:sp>
        <p:nvSpPr>
          <p:cNvPr name="TextBox 11" id="11"/>
          <p:cNvSpPr txBox="true"/>
          <p:nvPr/>
        </p:nvSpPr>
        <p:spPr>
          <a:xfrm rot="0">
            <a:off x="11453483" y="7806439"/>
            <a:ext cx="4076327" cy="514177"/>
          </a:xfrm>
          <a:prstGeom prst="rect">
            <a:avLst/>
          </a:prstGeom>
        </p:spPr>
        <p:txBody>
          <a:bodyPr anchor="t" rtlCol="false" tIns="0" lIns="0" bIns="0" rIns="0">
            <a:spAutoFit/>
          </a:bodyPr>
          <a:lstStyle/>
          <a:p>
            <a:pPr algn="ctr">
              <a:lnSpc>
                <a:spcPts val="4201"/>
              </a:lnSpc>
            </a:pPr>
            <a:r>
              <a:rPr lang="en-US" sz="3001" b="true">
                <a:solidFill>
                  <a:srgbClr val="6B66C5"/>
                </a:solidFill>
                <a:latin typeface="Canva Sans Bold"/>
                <a:ea typeface="Canva Sans Bold"/>
                <a:cs typeface="Canva Sans Bold"/>
                <a:sym typeface="Canva Sans Bold"/>
              </a:rPr>
              <a:t>Fig.4: Price Prediction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83469" y="5143500"/>
            <a:ext cx="12695305" cy="5945635"/>
          </a:xfrm>
          <a:custGeom>
            <a:avLst/>
            <a:gdLst/>
            <a:ahLst/>
            <a:cxnLst/>
            <a:rect r="r" b="b" t="t" l="l"/>
            <a:pathLst>
              <a:path h="5945635" w="12695305">
                <a:moveTo>
                  <a:pt x="0" y="0"/>
                </a:moveTo>
                <a:lnTo>
                  <a:pt x="12695305" y="0"/>
                </a:lnTo>
                <a:lnTo>
                  <a:pt x="12695305" y="5945635"/>
                </a:lnTo>
                <a:lnTo>
                  <a:pt x="0" y="5945635"/>
                </a:lnTo>
                <a:lnTo>
                  <a:pt x="0" y="0"/>
                </a:lnTo>
                <a:close/>
              </a:path>
            </a:pathLst>
          </a:custGeom>
          <a:blipFill>
            <a:blip r:embed="rId4">
              <a:extLst>
                <a:ext uri="{96DAC541-7B7A-43D3-8B79-37D633B846F1}">
                  <asvg:svgBlip xmlns:asvg="http://schemas.microsoft.com/office/drawing/2016/SVG/main" r:embed="rId5"/>
                </a:ext>
              </a:extLst>
            </a:blip>
            <a:stretch>
              <a:fillRect l="0" t="-537" r="0" b="-537"/>
            </a:stretch>
          </a:blipFill>
        </p:spPr>
      </p:sp>
      <p:grpSp>
        <p:nvGrpSpPr>
          <p:cNvPr name="Group 4" id="4"/>
          <p:cNvGrpSpPr/>
          <p:nvPr/>
        </p:nvGrpSpPr>
        <p:grpSpPr>
          <a:xfrm rot="0">
            <a:off x="12006819" y="2476504"/>
            <a:ext cx="6163366" cy="6163366"/>
            <a:chOff x="0" y="0"/>
            <a:chExt cx="8217821" cy="8217821"/>
          </a:xfrm>
        </p:grpSpPr>
        <p:sp>
          <p:nvSpPr>
            <p:cNvPr name="Freeform 5" id="5"/>
            <p:cNvSpPr/>
            <p:nvPr/>
          </p:nvSpPr>
          <p:spPr>
            <a:xfrm flipH="false" flipV="false" rot="0">
              <a:off x="0" y="0"/>
              <a:ext cx="8217789" cy="8217789"/>
            </a:xfrm>
            <a:custGeom>
              <a:avLst/>
              <a:gdLst/>
              <a:ahLst/>
              <a:cxnLst/>
              <a:rect r="r" b="b" t="t" l="l"/>
              <a:pathLst>
                <a:path h="8217789" w="8217789">
                  <a:moveTo>
                    <a:pt x="0" y="0"/>
                  </a:moveTo>
                  <a:lnTo>
                    <a:pt x="8217789" y="0"/>
                  </a:lnTo>
                  <a:lnTo>
                    <a:pt x="8217789" y="8217789"/>
                  </a:lnTo>
                  <a:lnTo>
                    <a:pt x="0" y="8217789"/>
                  </a:lnTo>
                  <a:lnTo>
                    <a:pt x="0" y="0"/>
                  </a:lnTo>
                  <a:close/>
                </a:path>
              </a:pathLst>
            </a:custGeom>
            <a:blipFill>
              <a:blip r:embed="rId6"/>
              <a:stretch>
                <a:fillRect l="0" t="0" r="0" b="0"/>
              </a:stretch>
            </a:blipFill>
          </p:spPr>
        </p:sp>
      </p:grpSp>
      <p:sp>
        <p:nvSpPr>
          <p:cNvPr name="Freeform 6" id="6"/>
          <p:cNvSpPr/>
          <p:nvPr/>
        </p:nvSpPr>
        <p:spPr>
          <a:xfrm flipH="false" flipV="false" rot="-5400000">
            <a:off x="15835238" y="701517"/>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7" id="7"/>
          <p:cNvSpPr/>
          <p:nvPr/>
        </p:nvSpPr>
        <p:spPr>
          <a:xfrm flipH="false" flipV="false" rot="0">
            <a:off x="12258603" y="3537378"/>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1285874"/>
            <a:ext cx="9506057" cy="923929"/>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references</a:t>
            </a:r>
          </a:p>
        </p:txBody>
      </p:sp>
      <p:sp>
        <p:nvSpPr>
          <p:cNvPr name="TextBox 9" id="9"/>
          <p:cNvSpPr txBox="true"/>
          <p:nvPr/>
        </p:nvSpPr>
        <p:spPr>
          <a:xfrm rot="0">
            <a:off x="709524" y="2419354"/>
            <a:ext cx="11549079" cy="6838946"/>
          </a:xfrm>
          <a:prstGeom prst="rect">
            <a:avLst/>
          </a:prstGeom>
        </p:spPr>
        <p:txBody>
          <a:bodyPr anchor="t" rtlCol="false" tIns="0" lIns="0" bIns="0" rIns="0">
            <a:spAutoFit/>
          </a:bodyPr>
          <a:lstStyle/>
          <a:p>
            <a:pPr algn="just" marL="408833" indent="-204417" lvl="1">
              <a:lnSpc>
                <a:spcPts val="2840"/>
              </a:lnSpc>
              <a:buFont typeface="Arial"/>
              <a:buChar char="•"/>
            </a:pPr>
            <a:r>
              <a:rPr lang="en-US" sz="1893" spc="54">
                <a:solidFill>
                  <a:srgbClr val="FFFFFF"/>
                </a:solidFill>
                <a:latin typeface="Montserrat"/>
                <a:ea typeface="Montserrat"/>
                <a:cs typeface="Montserrat"/>
                <a:sym typeface="Montserrat"/>
              </a:rPr>
              <a:t>[1] Agrawal, S., Kumar, N., Rathee, G., Kerrache, C. A., Calafate, C. T., &amp; Bilal, M. (2024).Improving stock market prediction accuracy using sentiment and technical analysis. Electronic Commerce Research, 1-24.</a:t>
            </a:r>
          </a:p>
          <a:p>
            <a:pPr algn="just">
              <a:lnSpc>
                <a:spcPts val="2840"/>
              </a:lnSpc>
            </a:pPr>
          </a:p>
          <a:p>
            <a:pPr algn="just" marL="408833" indent="-204417" lvl="1">
              <a:lnSpc>
                <a:spcPts val="2840"/>
              </a:lnSpc>
              <a:buFont typeface="Arial"/>
              <a:buChar char="•"/>
            </a:pPr>
            <a:r>
              <a:rPr lang="en-US" sz="1893" spc="54">
                <a:solidFill>
                  <a:srgbClr val="FFFFFF"/>
                </a:solidFill>
                <a:latin typeface="Montserrat"/>
                <a:ea typeface="Montserrat"/>
                <a:cs typeface="Montserrat"/>
                <a:sym typeface="Montserrat"/>
              </a:rPr>
              <a:t>[2] Kothari, A., Kulkarni, A., Kohade, T., &amp; Pawar, C. (2024, January). Stock Market Prediction Using LSTM. In International Conference on Smart Computing and Communication (pp. 143-164). Singapore: Springer Nature Singapore.</a:t>
            </a:r>
          </a:p>
          <a:p>
            <a:pPr algn="just">
              <a:lnSpc>
                <a:spcPts val="2840"/>
              </a:lnSpc>
            </a:pPr>
          </a:p>
          <a:p>
            <a:pPr algn="just" marL="408833" indent="-204417" lvl="1">
              <a:lnSpc>
                <a:spcPts val="2840"/>
              </a:lnSpc>
              <a:buFont typeface="Arial"/>
              <a:buChar char="•"/>
            </a:pPr>
            <a:r>
              <a:rPr lang="en-US" sz="1893" spc="54">
                <a:solidFill>
                  <a:srgbClr val="FFFFFF"/>
                </a:solidFill>
                <a:latin typeface="Montserrat"/>
                <a:ea typeface="Montserrat"/>
                <a:cs typeface="Montserrat"/>
                <a:sym typeface="Montserrat"/>
              </a:rPr>
              <a:t>[3] YAyyappa, Y., &amp; Kumar, A. S. (2024). Stock market prediction with political data Analysis (SP-PDA) model for handling big data. Multimedia Tools and Applications, 1-29.</a:t>
            </a:r>
          </a:p>
          <a:p>
            <a:pPr algn="just">
              <a:lnSpc>
                <a:spcPts val="2840"/>
              </a:lnSpc>
            </a:pPr>
          </a:p>
          <a:p>
            <a:pPr algn="just" marL="408833" indent="-204417" lvl="1">
              <a:lnSpc>
                <a:spcPts val="2840"/>
              </a:lnSpc>
              <a:buFont typeface="Arial"/>
              <a:buChar char="•"/>
            </a:pPr>
            <a:r>
              <a:rPr lang="en-US" sz="1893" spc="54">
                <a:solidFill>
                  <a:srgbClr val="FFFFFF"/>
                </a:solidFill>
                <a:latin typeface="Montserrat"/>
                <a:ea typeface="Montserrat"/>
                <a:cs typeface="Montserrat"/>
                <a:sym typeface="Montserrat"/>
              </a:rPr>
              <a:t>[4] Upadhyay, A., Jain, H., Dhingra, P., Kandhoul, N., Dhurandher, S. K., &amp; Woungang, I.  (2024, July). Stock Market Prediction Using Social Media Sentiments. In InternationalConference on Complex, Intelligent, and Software Intensive Systems (pp. 14-26). Cham:Springer Nature Switzerland.</a:t>
            </a:r>
          </a:p>
          <a:p>
            <a:pPr algn="just">
              <a:lnSpc>
                <a:spcPts val="2840"/>
              </a:lnSpc>
            </a:pPr>
          </a:p>
          <a:p>
            <a:pPr algn="just" marL="408833" indent="-204417" lvl="1">
              <a:lnSpc>
                <a:spcPts val="2840"/>
              </a:lnSpc>
              <a:buFont typeface="Arial"/>
              <a:buChar char="•"/>
            </a:pPr>
            <a:r>
              <a:rPr lang="en-US" sz="1893" spc="55">
                <a:solidFill>
                  <a:srgbClr val="FFFFFF"/>
                </a:solidFill>
                <a:latin typeface="Montserrat"/>
                <a:ea typeface="Montserrat"/>
                <a:cs typeface="Montserrat"/>
                <a:sym typeface="Montserrat"/>
              </a:rPr>
              <a:t>[5] Jathe, S., &amp; Chaudhari, D. N. (2023, August). Stock Market Prediction Using MLModule. In International Conference on Artificial Intelligence on Textile and Apparel(pp. 457-465). Singapore: Springer Nature Singapore.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47653" y="5143500"/>
            <a:ext cx="12695305" cy="5945635"/>
          </a:xfrm>
          <a:custGeom>
            <a:avLst/>
            <a:gdLst/>
            <a:ahLst/>
            <a:cxnLst/>
            <a:rect r="r" b="b" t="t" l="l"/>
            <a:pathLst>
              <a:path h="5945635" w="12695305">
                <a:moveTo>
                  <a:pt x="0" y="0"/>
                </a:moveTo>
                <a:lnTo>
                  <a:pt x="12695305" y="0"/>
                </a:lnTo>
                <a:lnTo>
                  <a:pt x="12695305" y="5945635"/>
                </a:lnTo>
                <a:lnTo>
                  <a:pt x="0" y="5945635"/>
                </a:lnTo>
                <a:lnTo>
                  <a:pt x="0" y="0"/>
                </a:lnTo>
                <a:close/>
              </a:path>
            </a:pathLst>
          </a:custGeom>
          <a:blipFill>
            <a:blip r:embed="rId4">
              <a:extLst>
                <a:ext uri="{96DAC541-7B7A-43D3-8B79-37D633B846F1}">
                  <asvg:svgBlip xmlns:asvg="http://schemas.microsoft.com/office/drawing/2016/SVG/main" r:embed="rId5"/>
                </a:ext>
              </a:extLst>
            </a:blip>
            <a:stretch>
              <a:fillRect l="0" t="-537" r="0" b="-537"/>
            </a:stretch>
          </a:blipFill>
        </p:spPr>
      </p:sp>
      <p:grpSp>
        <p:nvGrpSpPr>
          <p:cNvPr name="Group 4" id="4"/>
          <p:cNvGrpSpPr/>
          <p:nvPr/>
        </p:nvGrpSpPr>
        <p:grpSpPr>
          <a:xfrm rot="0">
            <a:off x="12006819" y="2476504"/>
            <a:ext cx="6163366" cy="6163366"/>
            <a:chOff x="0" y="0"/>
            <a:chExt cx="8217821" cy="8217821"/>
          </a:xfrm>
        </p:grpSpPr>
        <p:sp>
          <p:nvSpPr>
            <p:cNvPr name="Freeform 5" id="5"/>
            <p:cNvSpPr/>
            <p:nvPr/>
          </p:nvSpPr>
          <p:spPr>
            <a:xfrm flipH="false" flipV="false" rot="0">
              <a:off x="0" y="0"/>
              <a:ext cx="8217789" cy="8217789"/>
            </a:xfrm>
            <a:custGeom>
              <a:avLst/>
              <a:gdLst/>
              <a:ahLst/>
              <a:cxnLst/>
              <a:rect r="r" b="b" t="t" l="l"/>
              <a:pathLst>
                <a:path h="8217789" w="8217789">
                  <a:moveTo>
                    <a:pt x="0" y="0"/>
                  </a:moveTo>
                  <a:lnTo>
                    <a:pt x="8217789" y="0"/>
                  </a:lnTo>
                  <a:lnTo>
                    <a:pt x="8217789" y="8217789"/>
                  </a:lnTo>
                  <a:lnTo>
                    <a:pt x="0" y="8217789"/>
                  </a:lnTo>
                  <a:lnTo>
                    <a:pt x="0" y="0"/>
                  </a:lnTo>
                  <a:close/>
                </a:path>
              </a:pathLst>
            </a:custGeom>
            <a:blipFill>
              <a:blip r:embed="rId6"/>
              <a:stretch>
                <a:fillRect l="0" t="0" r="0" b="0"/>
              </a:stretch>
            </a:blipFill>
          </p:spPr>
        </p:sp>
      </p:grpSp>
      <p:sp>
        <p:nvSpPr>
          <p:cNvPr name="Freeform 6" id="6"/>
          <p:cNvSpPr/>
          <p:nvPr/>
        </p:nvSpPr>
        <p:spPr>
          <a:xfrm flipH="false" flipV="false" rot="-5400000">
            <a:off x="15835238" y="701517"/>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7" id="7"/>
          <p:cNvSpPr/>
          <p:nvPr/>
        </p:nvSpPr>
        <p:spPr>
          <a:xfrm flipH="false" flipV="false" rot="0">
            <a:off x="12258603" y="3537378"/>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1285874"/>
            <a:ext cx="9506057" cy="923929"/>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references</a:t>
            </a:r>
          </a:p>
        </p:txBody>
      </p:sp>
      <p:sp>
        <p:nvSpPr>
          <p:cNvPr name="TextBox 9" id="9"/>
          <p:cNvSpPr txBox="true"/>
          <p:nvPr/>
        </p:nvSpPr>
        <p:spPr>
          <a:xfrm rot="0">
            <a:off x="934081" y="2603293"/>
            <a:ext cx="11324522" cy="5023265"/>
          </a:xfrm>
          <a:prstGeom prst="rect">
            <a:avLst/>
          </a:prstGeom>
        </p:spPr>
        <p:txBody>
          <a:bodyPr anchor="t" rtlCol="false" tIns="0" lIns="0" bIns="0" rIns="0">
            <a:spAutoFit/>
          </a:bodyPr>
          <a:lstStyle/>
          <a:p>
            <a:pPr algn="just" marL="431596" indent="-143865" lvl="2">
              <a:lnSpc>
                <a:spcPts val="2833"/>
              </a:lnSpc>
              <a:buFont typeface="Arial"/>
              <a:buChar char="⚬"/>
            </a:pPr>
            <a:r>
              <a:rPr lang="en-US" sz="1889" spc="54">
                <a:solidFill>
                  <a:srgbClr val="FFFFFF"/>
                </a:solidFill>
                <a:latin typeface="Montserrat"/>
                <a:ea typeface="Montserrat"/>
                <a:cs typeface="Montserrat"/>
                <a:sym typeface="Montserrat"/>
              </a:rPr>
              <a:t>[6] Patra, S., Pandey, T. N., &amp; Bhuyan, B. (2024). Stock Market Prediction Using Machine</a:t>
            </a:r>
          </a:p>
          <a:p>
            <a:pPr algn="just">
              <a:lnSpc>
                <a:spcPts val="2833"/>
              </a:lnSpc>
            </a:pPr>
            <a:r>
              <a:rPr lang="en-US" sz="1889" spc="54">
                <a:solidFill>
                  <a:srgbClr val="FFFFFF"/>
                </a:solidFill>
                <a:latin typeface="Montserrat"/>
                <a:ea typeface="Montserrat"/>
                <a:cs typeface="Montserrat"/>
                <a:sym typeface="Montserrat"/>
              </a:rPr>
              <a:t>Learning: Evidence from India. In Machine Learning Approaches in Financial Analytics (pp. 347-375). Cham: Springer Nature Switzerland.</a:t>
            </a:r>
          </a:p>
          <a:p>
            <a:pPr algn="just">
              <a:lnSpc>
                <a:spcPts val="2833"/>
              </a:lnSpc>
            </a:pPr>
          </a:p>
          <a:p>
            <a:pPr algn="just" marL="431596" indent="-143865" lvl="2">
              <a:lnSpc>
                <a:spcPts val="2833"/>
              </a:lnSpc>
              <a:buFont typeface="Arial"/>
              <a:buChar char="⚬"/>
            </a:pPr>
            <a:r>
              <a:rPr lang="en-US" sz="1889" spc="54">
                <a:solidFill>
                  <a:srgbClr val="FFFFFF"/>
                </a:solidFill>
                <a:latin typeface="Montserrat"/>
                <a:ea typeface="Montserrat"/>
                <a:cs typeface="Montserrat"/>
                <a:sym typeface="Montserrat"/>
              </a:rPr>
              <a:t>[7] Wang, S. (2023). A stock price prediction method based on BiLSTM and improved </a:t>
            </a:r>
            <a:r>
              <a:rPr lang="en-US" sz="1889" spc="54">
                <a:solidFill>
                  <a:srgbClr val="FFFFFF"/>
                </a:solidFill>
                <a:latin typeface="Montserrat"/>
                <a:ea typeface="Montserrat"/>
                <a:cs typeface="Montserrat"/>
                <a:sym typeface="Montserrat"/>
              </a:rPr>
              <a:t>transformer. IEEE Access.</a:t>
            </a:r>
          </a:p>
          <a:p>
            <a:pPr algn="just">
              <a:lnSpc>
                <a:spcPts val="2833"/>
              </a:lnSpc>
            </a:pPr>
          </a:p>
          <a:p>
            <a:pPr algn="just" marL="431596" indent="-143865" lvl="2">
              <a:lnSpc>
                <a:spcPts val="2833"/>
              </a:lnSpc>
              <a:buFont typeface="Arial"/>
              <a:buChar char="⚬"/>
            </a:pPr>
            <a:r>
              <a:rPr lang="en-US" sz="1889" spc="54">
                <a:solidFill>
                  <a:srgbClr val="FFFFFF"/>
                </a:solidFill>
                <a:latin typeface="Montserrat"/>
                <a:ea typeface="Montserrat"/>
                <a:cs typeface="Montserrat"/>
                <a:sym typeface="Montserrat"/>
              </a:rPr>
              <a:t>[8] Zhang, W., Yin, T., Zhao, Y., Han, B., &amp; Liu, H. (2022). Reinforcement learning for </a:t>
            </a:r>
            <a:r>
              <a:rPr lang="en-US" sz="1889" spc="54">
                <a:solidFill>
                  <a:srgbClr val="FFFFFF"/>
                </a:solidFill>
                <a:latin typeface="Montserrat"/>
                <a:ea typeface="Montserrat"/>
                <a:cs typeface="Montserrat"/>
                <a:sym typeface="Montserrat"/>
              </a:rPr>
              <a:t>stock prediction and high-frequency trading with T+ 1 rules. IEEE Access, 11, 14115-14127.2</a:t>
            </a:r>
          </a:p>
          <a:p>
            <a:pPr algn="just">
              <a:lnSpc>
                <a:spcPts val="2833"/>
              </a:lnSpc>
            </a:pPr>
          </a:p>
          <a:p>
            <a:pPr algn="just" marL="431596" indent="-143865" lvl="2">
              <a:lnSpc>
                <a:spcPts val="2833"/>
              </a:lnSpc>
              <a:buFont typeface="Arial"/>
              <a:buChar char="⚬"/>
            </a:pPr>
            <a:r>
              <a:rPr lang="en-US" sz="1889" spc="54">
                <a:solidFill>
                  <a:srgbClr val="FFFFFF"/>
                </a:solidFill>
                <a:latin typeface="Montserrat"/>
                <a:ea typeface="Montserrat"/>
                <a:cs typeface="Montserrat"/>
                <a:sym typeface="Montserrat"/>
              </a:rPr>
              <a:t>[9] Zhang, C., Sjarif, N. N., &amp; Ibrahim, R. B. (2022). Decision fusion for stock market </a:t>
            </a:r>
            <a:r>
              <a:rPr lang="en-US" sz="1889" spc="54">
                <a:solidFill>
                  <a:srgbClr val="FFFFFF"/>
                </a:solidFill>
                <a:latin typeface="Montserrat"/>
                <a:ea typeface="Montserrat"/>
                <a:cs typeface="Montserrat"/>
                <a:sym typeface="Montserrat"/>
              </a:rPr>
              <a:t>prediction: a systematic review. IEEE Access, 10, 81364-81379.</a:t>
            </a:r>
          </a:p>
          <a:p>
            <a:pPr algn="just">
              <a:lnSpc>
                <a:spcPts val="283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930853" y="-493183"/>
            <a:ext cx="13258862" cy="7126638"/>
          </a:xfrm>
          <a:custGeom>
            <a:avLst/>
            <a:gdLst/>
            <a:ahLst/>
            <a:cxnLst/>
            <a:rect r="r" b="b" t="t" l="l"/>
            <a:pathLst>
              <a:path h="7126638" w="13258862">
                <a:moveTo>
                  <a:pt x="13258862" y="0"/>
                </a:moveTo>
                <a:lnTo>
                  <a:pt x="0" y="0"/>
                </a:lnTo>
                <a:lnTo>
                  <a:pt x="0" y="7126638"/>
                </a:lnTo>
                <a:lnTo>
                  <a:pt x="13258862" y="7126638"/>
                </a:lnTo>
                <a:lnTo>
                  <a:pt x="13258862" y="0"/>
                </a:lnTo>
                <a:close/>
              </a:path>
            </a:pathLst>
          </a:custGeom>
          <a:blipFill>
            <a:blip r:embed="rId4">
              <a:extLst>
                <a:ext uri="{96DAC541-7B7A-43D3-8B79-37D633B846F1}">
                  <asvg:svgBlip xmlns:asvg="http://schemas.microsoft.com/office/drawing/2016/SVG/main" r:embed="rId5"/>
                </a:ext>
              </a:extLst>
            </a:blip>
            <a:stretch>
              <a:fillRect l="0" t="-418" r="0" b="-418"/>
            </a:stretch>
          </a:blipFill>
        </p:spPr>
      </p:sp>
      <p:grpSp>
        <p:nvGrpSpPr>
          <p:cNvPr name="Group 4" id="4"/>
          <p:cNvGrpSpPr/>
          <p:nvPr/>
        </p:nvGrpSpPr>
        <p:grpSpPr>
          <a:xfrm rot="0">
            <a:off x="11996964" y="2820604"/>
            <a:ext cx="5651458" cy="5737521"/>
            <a:chOff x="0" y="0"/>
            <a:chExt cx="7535277" cy="7650028"/>
          </a:xfrm>
        </p:grpSpPr>
        <p:sp>
          <p:nvSpPr>
            <p:cNvPr name="Freeform 5" id="5"/>
            <p:cNvSpPr/>
            <p:nvPr/>
          </p:nvSpPr>
          <p:spPr>
            <a:xfrm flipH="false" flipV="false" rot="0">
              <a:off x="0" y="0"/>
              <a:ext cx="7535291" cy="7649972"/>
            </a:xfrm>
            <a:custGeom>
              <a:avLst/>
              <a:gdLst/>
              <a:ahLst/>
              <a:cxnLst/>
              <a:rect r="r" b="b" t="t" l="l"/>
              <a:pathLst>
                <a:path h="7649972" w="7535291">
                  <a:moveTo>
                    <a:pt x="0" y="0"/>
                  </a:moveTo>
                  <a:lnTo>
                    <a:pt x="7535291" y="0"/>
                  </a:lnTo>
                  <a:lnTo>
                    <a:pt x="7535291" y="7649972"/>
                  </a:lnTo>
                  <a:lnTo>
                    <a:pt x="0" y="7649972"/>
                  </a:lnTo>
                  <a:lnTo>
                    <a:pt x="0" y="0"/>
                  </a:lnTo>
                  <a:close/>
                </a:path>
              </a:pathLst>
            </a:custGeom>
            <a:blipFill>
              <a:blip r:embed="rId6"/>
              <a:stretch>
                <a:fillRect l="-63" t="0" r="-63" b="0"/>
              </a:stretch>
            </a:blipFill>
          </p:spPr>
        </p:sp>
      </p:grpSp>
      <p:sp>
        <p:nvSpPr>
          <p:cNvPr name="Freeform 6" id="6"/>
          <p:cNvSpPr/>
          <p:nvPr/>
        </p:nvSpPr>
        <p:spPr>
          <a:xfrm flipH="false" flipV="false" rot="-5400000">
            <a:off x="16604935" y="320506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7" id="7"/>
          <p:cNvSpPr/>
          <p:nvPr/>
        </p:nvSpPr>
        <p:spPr>
          <a:xfrm flipH="false" flipV="false" rot="0">
            <a:off x="14886387" y="698904"/>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82567" y="1896675"/>
            <a:ext cx="11438840" cy="1190625"/>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conclusion</a:t>
            </a:r>
          </a:p>
        </p:txBody>
      </p:sp>
      <p:sp>
        <p:nvSpPr>
          <p:cNvPr name="TextBox 9" id="9"/>
          <p:cNvSpPr txBox="true"/>
          <p:nvPr/>
        </p:nvSpPr>
        <p:spPr>
          <a:xfrm rot="0">
            <a:off x="1482567" y="3147916"/>
            <a:ext cx="9782887" cy="5438775"/>
          </a:xfrm>
          <a:prstGeom prst="rect">
            <a:avLst/>
          </a:prstGeom>
        </p:spPr>
        <p:txBody>
          <a:bodyPr anchor="t" rtlCol="false" tIns="0" lIns="0" bIns="0" rIns="0">
            <a:spAutoFit/>
          </a:bodyPr>
          <a:lstStyle/>
          <a:p>
            <a:pPr algn="just">
              <a:lnSpc>
                <a:spcPts val="3900"/>
              </a:lnSpc>
            </a:pPr>
            <a:r>
              <a:rPr lang="en-US" sz="3000" spc="89">
                <a:solidFill>
                  <a:srgbClr val="FFFFFF"/>
                </a:solidFill>
                <a:latin typeface="Montserrat"/>
                <a:ea typeface="Montserrat"/>
                <a:cs typeface="Montserrat"/>
                <a:sym typeface="Montserrat"/>
              </a:rPr>
              <a:t>Our project features a single-page web application that provides real-time financial data visualization using the Dash library and yfinance. It integrates advanced machine learning algorithms for accurate stock price predictions. With its user-friendly interface, the app helps investors make informed decisions and navigate market fluctuations effectively. This tool combines dynamic data insights with predictive analytics to support strategic investment strategies.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17901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4454564" y="-2016529"/>
            <a:ext cx="5609472" cy="9323223"/>
          </a:xfrm>
          <a:custGeom>
            <a:avLst/>
            <a:gdLst/>
            <a:ahLst/>
            <a:cxnLst/>
            <a:rect r="r" b="b" t="t" l="l"/>
            <a:pathLst>
              <a:path h="9323223" w="5609472">
                <a:moveTo>
                  <a:pt x="0" y="9323223"/>
                </a:moveTo>
                <a:lnTo>
                  <a:pt x="5609472" y="9323223"/>
                </a:lnTo>
                <a:lnTo>
                  <a:pt x="5609472" y="0"/>
                </a:lnTo>
                <a:lnTo>
                  <a:pt x="0" y="0"/>
                </a:lnTo>
                <a:lnTo>
                  <a:pt x="0" y="9323223"/>
                </a:lnTo>
                <a:close/>
              </a:path>
            </a:pathLst>
          </a:custGeom>
          <a:blipFill>
            <a:blip r:embed="rId4">
              <a:extLst>
                <a:ext uri="{96DAC541-7B7A-43D3-8B79-37D633B846F1}">
                  <asvg:svgBlip xmlns:asvg="http://schemas.microsoft.com/office/drawing/2016/SVG/main" r:embed="rId5"/>
                </a:ext>
              </a:extLst>
            </a:blip>
            <a:stretch>
              <a:fillRect l="-167" t="0" r="-167" b="0"/>
            </a:stretch>
          </a:blipFill>
        </p:spPr>
      </p:sp>
      <p:sp>
        <p:nvSpPr>
          <p:cNvPr name="Freeform 4" id="4"/>
          <p:cNvSpPr/>
          <p:nvPr/>
        </p:nvSpPr>
        <p:spPr>
          <a:xfrm flipH="true" flipV="true" rot="-5400000">
            <a:off x="124965" y="5440360"/>
            <a:ext cx="4200545" cy="6981515"/>
          </a:xfrm>
          <a:custGeom>
            <a:avLst/>
            <a:gdLst/>
            <a:ahLst/>
            <a:cxnLst/>
            <a:rect r="r" b="b" t="t" l="l"/>
            <a:pathLst>
              <a:path h="6981515" w="4200545">
                <a:moveTo>
                  <a:pt x="4200545" y="6981515"/>
                </a:moveTo>
                <a:lnTo>
                  <a:pt x="0" y="6981515"/>
                </a:lnTo>
                <a:lnTo>
                  <a:pt x="0" y="0"/>
                </a:lnTo>
                <a:lnTo>
                  <a:pt x="4200545" y="0"/>
                </a:lnTo>
                <a:lnTo>
                  <a:pt x="4200545" y="6981515"/>
                </a:lnTo>
                <a:close/>
              </a:path>
            </a:pathLst>
          </a:custGeom>
          <a:blipFill>
            <a:blip r:embed="rId4">
              <a:extLst>
                <a:ext uri="{96DAC541-7B7A-43D3-8B79-37D633B846F1}">
                  <asvg:svgBlip xmlns:asvg="http://schemas.microsoft.com/office/drawing/2016/SVG/main" r:embed="rId5"/>
                </a:ext>
              </a:extLst>
            </a:blip>
            <a:stretch>
              <a:fillRect l="-224" t="0" r="-224" b="0"/>
            </a:stretch>
          </a:blipFill>
        </p:spPr>
      </p:sp>
      <p:sp>
        <p:nvSpPr>
          <p:cNvPr name="Freeform 5" id="5"/>
          <p:cNvSpPr/>
          <p:nvPr/>
        </p:nvSpPr>
        <p:spPr>
          <a:xfrm flipH="false" flipV="false" rot="0">
            <a:off x="1888290" y="5610028"/>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5773662" y="1990718"/>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Freeform 7" id="7"/>
          <p:cNvSpPr/>
          <p:nvPr/>
        </p:nvSpPr>
        <p:spPr>
          <a:xfrm flipH="false" flipV="false" rot="-5400000">
            <a:off x="3758792" y="86039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grpSp>
        <p:nvGrpSpPr>
          <p:cNvPr name="Group 8" id="8"/>
          <p:cNvGrpSpPr/>
          <p:nvPr/>
        </p:nvGrpSpPr>
        <p:grpSpPr>
          <a:xfrm rot="0">
            <a:off x="12972679" y="5381401"/>
            <a:ext cx="5315321" cy="4670838"/>
            <a:chOff x="0" y="0"/>
            <a:chExt cx="7087095" cy="6227784"/>
          </a:xfrm>
        </p:grpSpPr>
        <p:sp>
          <p:nvSpPr>
            <p:cNvPr name="Freeform 9" id="9"/>
            <p:cNvSpPr/>
            <p:nvPr/>
          </p:nvSpPr>
          <p:spPr>
            <a:xfrm flipH="false" flipV="false" rot="0">
              <a:off x="0" y="0"/>
              <a:ext cx="7087108" cy="6227826"/>
            </a:xfrm>
            <a:custGeom>
              <a:avLst/>
              <a:gdLst/>
              <a:ahLst/>
              <a:cxnLst/>
              <a:rect r="r" b="b" t="t" l="l"/>
              <a:pathLst>
                <a:path h="6227826" w="7087108">
                  <a:moveTo>
                    <a:pt x="0" y="0"/>
                  </a:moveTo>
                  <a:lnTo>
                    <a:pt x="7087108" y="0"/>
                  </a:lnTo>
                  <a:lnTo>
                    <a:pt x="7087108" y="6227826"/>
                  </a:lnTo>
                  <a:lnTo>
                    <a:pt x="0" y="6227826"/>
                  </a:lnTo>
                  <a:lnTo>
                    <a:pt x="0" y="0"/>
                  </a:lnTo>
                  <a:close/>
                </a:path>
              </a:pathLst>
            </a:custGeom>
            <a:blipFill>
              <a:blip r:embed="rId10"/>
              <a:stretch>
                <a:fillRect l="0" t="-25" r="0" b="-24"/>
              </a:stretch>
            </a:blipFill>
          </p:spPr>
        </p:sp>
      </p:grpSp>
      <p:grpSp>
        <p:nvGrpSpPr>
          <p:cNvPr name="Group 10" id="10"/>
          <p:cNvGrpSpPr/>
          <p:nvPr/>
        </p:nvGrpSpPr>
        <p:grpSpPr>
          <a:xfrm rot="0">
            <a:off x="-745709" y="313450"/>
            <a:ext cx="4282145" cy="4420279"/>
            <a:chOff x="0" y="0"/>
            <a:chExt cx="5709527" cy="5893705"/>
          </a:xfrm>
        </p:grpSpPr>
        <p:sp>
          <p:nvSpPr>
            <p:cNvPr name="Freeform 11" id="11"/>
            <p:cNvSpPr/>
            <p:nvPr/>
          </p:nvSpPr>
          <p:spPr>
            <a:xfrm flipH="false" flipV="false" rot="0">
              <a:off x="0" y="0"/>
              <a:ext cx="5709539" cy="5893689"/>
            </a:xfrm>
            <a:custGeom>
              <a:avLst/>
              <a:gdLst/>
              <a:ahLst/>
              <a:cxnLst/>
              <a:rect r="r" b="b" t="t" l="l"/>
              <a:pathLst>
                <a:path h="5893689" w="5709539">
                  <a:moveTo>
                    <a:pt x="0" y="0"/>
                  </a:moveTo>
                  <a:lnTo>
                    <a:pt x="5709539" y="0"/>
                  </a:lnTo>
                  <a:lnTo>
                    <a:pt x="5709539" y="5893689"/>
                  </a:lnTo>
                  <a:lnTo>
                    <a:pt x="0" y="5893689"/>
                  </a:lnTo>
                  <a:lnTo>
                    <a:pt x="0" y="0"/>
                  </a:lnTo>
                  <a:close/>
                </a:path>
              </a:pathLst>
            </a:custGeom>
            <a:blipFill>
              <a:blip r:embed="rId11"/>
              <a:stretch>
                <a:fillRect l="0" t="-63" r="0" b="-64"/>
              </a:stretch>
            </a:blipFill>
          </p:spPr>
        </p:sp>
      </p:grpSp>
      <p:sp>
        <p:nvSpPr>
          <p:cNvPr name="TextBox 12" id="12"/>
          <p:cNvSpPr txBox="true"/>
          <p:nvPr/>
        </p:nvSpPr>
        <p:spPr>
          <a:xfrm rot="0">
            <a:off x="3536436" y="2420988"/>
            <a:ext cx="11215129" cy="5530850"/>
          </a:xfrm>
          <a:prstGeom prst="rect">
            <a:avLst/>
          </a:prstGeom>
        </p:spPr>
        <p:txBody>
          <a:bodyPr anchor="t" rtlCol="false" tIns="0" lIns="0" bIns="0" rIns="0">
            <a:spAutoFit/>
          </a:bodyPr>
          <a:lstStyle/>
          <a:p>
            <a:pPr algn="ctr">
              <a:lnSpc>
                <a:spcPts val="3999"/>
              </a:lnSpc>
            </a:pPr>
            <a:r>
              <a:rPr lang="en-US" sz="3999" spc="39">
                <a:solidFill>
                  <a:srgbClr val="FFFFFF"/>
                </a:solidFill>
                <a:latin typeface="Bebas Neue Cyrillic"/>
                <a:ea typeface="Bebas Neue Cyrillic"/>
                <a:cs typeface="Bebas Neue Cyrillic"/>
                <a:sym typeface="Bebas Neue Cyrillic"/>
              </a:rPr>
              <a:t>Bringing financial insights to the community for smarter and inclusive investing</a:t>
            </a:r>
          </a:p>
          <a:p>
            <a:pPr algn="ctr">
              <a:lnSpc>
                <a:spcPts val="3999"/>
              </a:lnSpc>
            </a:pPr>
          </a:p>
          <a:p>
            <a:pPr algn="ctr">
              <a:lnSpc>
                <a:spcPts val="14000"/>
              </a:lnSpc>
            </a:pPr>
            <a:r>
              <a:rPr lang="en-US" sz="14000" spc="140">
                <a:solidFill>
                  <a:srgbClr val="FFFFFF"/>
                </a:solidFill>
                <a:latin typeface="Bebas Neue Cyrillic"/>
                <a:ea typeface="Bebas Neue Cyrillic"/>
                <a:cs typeface="Bebas Neue Cyrillic"/>
                <a:sym typeface="Bebas Neue Cyrillic"/>
              </a:rPr>
              <a:t>Invest now </a:t>
            </a:r>
          </a:p>
          <a:p>
            <a:pPr algn="ctr">
              <a:lnSpc>
                <a:spcPts val="14000"/>
              </a:lnSpc>
            </a:pPr>
            <a:r>
              <a:rPr lang="en-US" sz="14000" spc="140">
                <a:solidFill>
                  <a:srgbClr val="FFFFFF"/>
                </a:solidFill>
                <a:latin typeface="Bebas Neue Cyrillic"/>
                <a:ea typeface="Bebas Neue Cyrillic"/>
                <a:cs typeface="Bebas Neue Cyrillic"/>
                <a:sym typeface="Bebas Neue Cyrillic"/>
              </a:rPr>
              <a:t>for the future</a:t>
            </a:r>
          </a:p>
          <a:p>
            <a:pPr algn="ctr">
              <a:lnSpc>
                <a:spcPts val="39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155252"/>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57598">
            <a:off x="9437724" y="5267833"/>
            <a:ext cx="12395742" cy="5825999"/>
          </a:xfrm>
          <a:custGeom>
            <a:avLst/>
            <a:gdLst/>
            <a:ahLst/>
            <a:cxnLst/>
            <a:rect r="r" b="b" t="t" l="l"/>
            <a:pathLst>
              <a:path h="5825999" w="12395742">
                <a:moveTo>
                  <a:pt x="12395742" y="0"/>
                </a:moveTo>
                <a:lnTo>
                  <a:pt x="0" y="0"/>
                </a:lnTo>
                <a:lnTo>
                  <a:pt x="0" y="5825999"/>
                </a:lnTo>
                <a:lnTo>
                  <a:pt x="12395742" y="5825999"/>
                </a:lnTo>
                <a:lnTo>
                  <a:pt x="12395742" y="0"/>
                </a:lnTo>
                <a:close/>
              </a:path>
            </a:pathLst>
          </a:custGeom>
          <a:blipFill>
            <a:blip r:embed="rId4">
              <a:extLst>
                <a:ext uri="{96DAC541-7B7A-43D3-8B79-37D633B846F1}">
                  <asvg:svgBlip xmlns:asvg="http://schemas.microsoft.com/office/drawing/2016/SVG/main" r:embed="rId5"/>
                </a:ext>
              </a:extLst>
            </a:blip>
            <a:stretch>
              <a:fillRect l="-187" t="0" r="-187" b="0"/>
            </a:stretch>
          </a:blipFill>
        </p:spPr>
      </p:sp>
      <p:sp>
        <p:nvSpPr>
          <p:cNvPr name="Freeform 4" id="4"/>
          <p:cNvSpPr/>
          <p:nvPr/>
        </p:nvSpPr>
        <p:spPr>
          <a:xfrm flipH="true" flipV="true" rot="-5400000">
            <a:off x="-4405369" y="-518503"/>
            <a:ext cx="10091917" cy="10091917"/>
          </a:xfrm>
          <a:custGeom>
            <a:avLst/>
            <a:gdLst/>
            <a:ahLst/>
            <a:cxnLst/>
            <a:rect r="r" b="b" t="t" l="l"/>
            <a:pathLst>
              <a:path h="10091917" w="10091917">
                <a:moveTo>
                  <a:pt x="10091917" y="10091917"/>
                </a:moveTo>
                <a:lnTo>
                  <a:pt x="0" y="10091917"/>
                </a:lnTo>
                <a:lnTo>
                  <a:pt x="0" y="0"/>
                </a:lnTo>
                <a:lnTo>
                  <a:pt x="10091917" y="0"/>
                </a:lnTo>
                <a:lnTo>
                  <a:pt x="10091917" y="1009191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4012">
            <a:off x="768483" y="7872710"/>
            <a:ext cx="6776309" cy="4828580"/>
          </a:xfrm>
          <a:custGeom>
            <a:avLst/>
            <a:gdLst/>
            <a:ahLst/>
            <a:cxnLst/>
            <a:rect r="r" b="b" t="t" l="l"/>
            <a:pathLst>
              <a:path h="4828580" w="6776309">
                <a:moveTo>
                  <a:pt x="0" y="0"/>
                </a:moveTo>
                <a:lnTo>
                  <a:pt x="6776309" y="0"/>
                </a:lnTo>
                <a:lnTo>
                  <a:pt x="6776309" y="4828580"/>
                </a:lnTo>
                <a:lnTo>
                  <a:pt x="0" y="4828580"/>
                </a:lnTo>
                <a:lnTo>
                  <a:pt x="0" y="0"/>
                </a:lnTo>
                <a:close/>
              </a:path>
            </a:pathLst>
          </a:custGeom>
          <a:blipFill>
            <a:blip r:embed="rId8">
              <a:extLst>
                <a:ext uri="{96DAC541-7B7A-43D3-8B79-37D633B846F1}">
                  <asvg:svgBlip xmlns:asvg="http://schemas.microsoft.com/office/drawing/2016/SVG/main" r:embed="rId9"/>
                </a:ext>
              </a:extLst>
            </a:blip>
            <a:stretch>
              <a:fillRect l="0" t="-20168" r="0" b="-20168"/>
            </a:stretch>
          </a:blipFill>
        </p:spPr>
      </p:sp>
      <p:grpSp>
        <p:nvGrpSpPr>
          <p:cNvPr name="Group 6" id="6"/>
          <p:cNvGrpSpPr/>
          <p:nvPr/>
        </p:nvGrpSpPr>
        <p:grpSpPr>
          <a:xfrm rot="0">
            <a:off x="1561818" y="1365648"/>
            <a:ext cx="5189641" cy="8020050"/>
            <a:chOff x="0" y="0"/>
            <a:chExt cx="6919521" cy="10693400"/>
          </a:xfrm>
        </p:grpSpPr>
        <p:sp>
          <p:nvSpPr>
            <p:cNvPr name="Freeform 7" id="7"/>
            <p:cNvSpPr/>
            <p:nvPr/>
          </p:nvSpPr>
          <p:spPr>
            <a:xfrm flipH="false" flipV="false" rot="0">
              <a:off x="0" y="0"/>
              <a:ext cx="6919468" cy="10693400"/>
            </a:xfrm>
            <a:custGeom>
              <a:avLst/>
              <a:gdLst/>
              <a:ahLst/>
              <a:cxnLst/>
              <a:rect r="r" b="b" t="t" l="l"/>
              <a:pathLst>
                <a:path h="10693400" w="6919468">
                  <a:moveTo>
                    <a:pt x="0" y="0"/>
                  </a:moveTo>
                  <a:lnTo>
                    <a:pt x="6919468" y="0"/>
                  </a:lnTo>
                  <a:lnTo>
                    <a:pt x="6919468" y="10693400"/>
                  </a:lnTo>
                  <a:lnTo>
                    <a:pt x="0" y="10693400"/>
                  </a:lnTo>
                  <a:lnTo>
                    <a:pt x="0" y="0"/>
                  </a:lnTo>
                  <a:close/>
                </a:path>
              </a:pathLst>
            </a:custGeom>
            <a:blipFill>
              <a:blip r:embed="rId10"/>
              <a:stretch>
                <a:fillRect l="-32" t="0" r="-32" b="0"/>
              </a:stretch>
            </a:blipFill>
          </p:spPr>
        </p:sp>
      </p:grpSp>
      <p:sp>
        <p:nvSpPr>
          <p:cNvPr name="Freeform 8" id="8"/>
          <p:cNvSpPr/>
          <p:nvPr/>
        </p:nvSpPr>
        <p:spPr>
          <a:xfrm flipH="false" flipV="false" rot="-5400000">
            <a:off x="640589" y="367037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11">
              <a:extLst>
                <a:ext uri="{96DAC541-7B7A-43D3-8B79-37D633B846F1}">
                  <asvg:svgBlip xmlns:asvg="http://schemas.microsoft.com/office/drawing/2016/SVG/main" r:embed="rId12"/>
                </a:ext>
              </a:extLst>
            </a:blip>
            <a:stretch>
              <a:fillRect l="-724" t="0" r="-724" b="0"/>
            </a:stretch>
          </a:blipFill>
        </p:spPr>
      </p:sp>
      <p:sp>
        <p:nvSpPr>
          <p:cNvPr name="TextBox 9" id="9"/>
          <p:cNvSpPr txBox="true"/>
          <p:nvPr/>
        </p:nvSpPr>
        <p:spPr>
          <a:xfrm rot="0">
            <a:off x="7275686" y="4752975"/>
            <a:ext cx="9983614" cy="1914526"/>
          </a:xfrm>
          <a:prstGeom prst="rect">
            <a:avLst/>
          </a:prstGeom>
        </p:spPr>
        <p:txBody>
          <a:bodyPr anchor="t" rtlCol="false" tIns="0" lIns="0" bIns="0" rIns="0">
            <a:spAutoFit/>
          </a:bodyPr>
          <a:lstStyle/>
          <a:p>
            <a:pPr algn="ctr">
              <a:lnSpc>
                <a:spcPts val="18000"/>
              </a:lnSpc>
            </a:pPr>
            <a:r>
              <a:rPr lang="en-US" sz="19999" spc="199">
                <a:solidFill>
                  <a:srgbClr val="FFFFFF"/>
                </a:solidFill>
                <a:latin typeface="Bebas Neue Cyrillic"/>
                <a:ea typeface="Bebas Neue Cyrillic"/>
                <a:cs typeface="Bebas Neue Cyrillic"/>
                <a:sym typeface="Bebas Neue Cyrillic"/>
              </a:rPr>
              <a:t>Thank You</a:t>
            </a:r>
          </a:p>
        </p:txBody>
      </p:sp>
      <p:sp>
        <p:nvSpPr>
          <p:cNvPr name="Freeform 10" id="10"/>
          <p:cNvSpPr/>
          <p:nvPr/>
        </p:nvSpPr>
        <p:spPr>
          <a:xfrm flipH="false" flipV="false" rot="0">
            <a:off x="6751458" y="691752"/>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930853" y="-493183"/>
            <a:ext cx="13258862" cy="7126638"/>
          </a:xfrm>
          <a:custGeom>
            <a:avLst/>
            <a:gdLst/>
            <a:ahLst/>
            <a:cxnLst/>
            <a:rect r="r" b="b" t="t" l="l"/>
            <a:pathLst>
              <a:path h="7126638" w="13258862">
                <a:moveTo>
                  <a:pt x="13258862" y="0"/>
                </a:moveTo>
                <a:lnTo>
                  <a:pt x="0" y="0"/>
                </a:lnTo>
                <a:lnTo>
                  <a:pt x="0" y="7126638"/>
                </a:lnTo>
                <a:lnTo>
                  <a:pt x="13258862" y="7126638"/>
                </a:lnTo>
                <a:lnTo>
                  <a:pt x="13258862" y="0"/>
                </a:lnTo>
                <a:close/>
              </a:path>
            </a:pathLst>
          </a:custGeom>
          <a:blipFill>
            <a:blip r:embed="rId4">
              <a:extLst>
                <a:ext uri="{96DAC541-7B7A-43D3-8B79-37D633B846F1}">
                  <asvg:svgBlip xmlns:asvg="http://schemas.microsoft.com/office/drawing/2016/SVG/main" r:embed="rId5"/>
                </a:ext>
              </a:extLst>
            </a:blip>
            <a:stretch>
              <a:fillRect l="0" t="-418" r="0" b="-418"/>
            </a:stretch>
          </a:blipFill>
        </p:spPr>
      </p:sp>
      <p:sp>
        <p:nvSpPr>
          <p:cNvPr name="Freeform 4" id="4"/>
          <p:cNvSpPr/>
          <p:nvPr/>
        </p:nvSpPr>
        <p:spPr>
          <a:xfrm flipH="false" flipV="false" rot="-5400000">
            <a:off x="16604935" y="320506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l="-724" t="0" r="-724" b="0"/>
            </a:stretch>
          </a:blipFill>
        </p:spPr>
      </p:sp>
      <p:sp>
        <p:nvSpPr>
          <p:cNvPr name="Freeform 5" id="5"/>
          <p:cNvSpPr/>
          <p:nvPr/>
        </p:nvSpPr>
        <p:spPr>
          <a:xfrm flipH="false" flipV="false" rot="0">
            <a:off x="14886387" y="698904"/>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482567" y="1896675"/>
            <a:ext cx="11438840" cy="923929"/>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TEAm details</a:t>
            </a:r>
          </a:p>
        </p:txBody>
      </p:sp>
      <p:sp>
        <p:nvSpPr>
          <p:cNvPr name="TextBox 7" id="7"/>
          <p:cNvSpPr txBox="true"/>
          <p:nvPr/>
        </p:nvSpPr>
        <p:spPr>
          <a:xfrm rot="0">
            <a:off x="1482567" y="3736975"/>
            <a:ext cx="9571173" cy="3308350"/>
          </a:xfrm>
          <a:prstGeom prst="rect">
            <a:avLst/>
          </a:prstGeom>
        </p:spPr>
        <p:txBody>
          <a:bodyPr anchor="t" rtlCol="false" tIns="0" lIns="0" bIns="0" rIns="0">
            <a:spAutoFit/>
          </a:bodyPr>
          <a:lstStyle/>
          <a:p>
            <a:pPr algn="just">
              <a:lnSpc>
                <a:spcPts val="6500"/>
              </a:lnSpc>
            </a:pPr>
            <a:r>
              <a:rPr lang="en-US" sz="4999" spc="149">
                <a:solidFill>
                  <a:srgbClr val="FFFFFF"/>
                </a:solidFill>
                <a:latin typeface="Montserrat"/>
                <a:ea typeface="Montserrat"/>
                <a:cs typeface="Montserrat"/>
                <a:sym typeface="Montserrat"/>
              </a:rPr>
              <a:t>H. DHEERAJ KISHORE</a:t>
            </a:r>
          </a:p>
          <a:p>
            <a:pPr algn="just">
              <a:lnSpc>
                <a:spcPts val="6500"/>
              </a:lnSpc>
            </a:pPr>
            <a:r>
              <a:rPr lang="en-US" sz="4999" spc="149">
                <a:solidFill>
                  <a:srgbClr val="FFFFFF"/>
                </a:solidFill>
                <a:latin typeface="Montserrat"/>
                <a:ea typeface="Montserrat"/>
                <a:cs typeface="Montserrat"/>
                <a:sym typeface="Montserrat"/>
              </a:rPr>
              <a:t>G. HEMANANDAN REDDY</a:t>
            </a:r>
          </a:p>
          <a:p>
            <a:pPr algn="just">
              <a:lnSpc>
                <a:spcPts val="6500"/>
              </a:lnSpc>
            </a:pPr>
            <a:r>
              <a:rPr lang="en-US" sz="4999" spc="149">
                <a:solidFill>
                  <a:srgbClr val="FFFFFF"/>
                </a:solidFill>
                <a:latin typeface="Montserrat"/>
                <a:ea typeface="Montserrat"/>
                <a:cs typeface="Montserrat"/>
                <a:sym typeface="Montserrat"/>
              </a:rPr>
              <a:t>T. AKASH REDDY</a:t>
            </a:r>
          </a:p>
          <a:p>
            <a:pPr algn="just">
              <a:lnSpc>
                <a:spcPts val="6500"/>
              </a:lnSpc>
            </a:pPr>
            <a:r>
              <a:rPr lang="en-US" sz="4999" spc="149">
                <a:solidFill>
                  <a:srgbClr val="FFFFFF"/>
                </a:solidFill>
                <a:latin typeface="Montserrat"/>
                <a:ea typeface="Montserrat"/>
                <a:cs typeface="Montserrat"/>
                <a:sym typeface="Montserrat"/>
              </a:rPr>
              <a:t>G. GEETHA VINAY KRISHNA</a:t>
            </a:r>
          </a:p>
        </p:txBody>
      </p:sp>
      <p:sp>
        <p:nvSpPr>
          <p:cNvPr name="TextBox 8" id="8"/>
          <p:cNvSpPr txBox="true"/>
          <p:nvPr/>
        </p:nvSpPr>
        <p:spPr>
          <a:xfrm rot="0">
            <a:off x="11996964" y="3736975"/>
            <a:ext cx="5680613" cy="3308350"/>
          </a:xfrm>
          <a:prstGeom prst="rect">
            <a:avLst/>
          </a:prstGeom>
        </p:spPr>
        <p:txBody>
          <a:bodyPr anchor="t" rtlCol="false" tIns="0" lIns="0" bIns="0" rIns="0">
            <a:spAutoFit/>
          </a:bodyPr>
          <a:lstStyle/>
          <a:p>
            <a:pPr algn="just">
              <a:lnSpc>
                <a:spcPts val="6500"/>
              </a:lnSpc>
            </a:pPr>
            <a:r>
              <a:rPr lang="en-US" sz="4999" spc="149">
                <a:solidFill>
                  <a:srgbClr val="FFFFFF"/>
                </a:solidFill>
                <a:latin typeface="Montserrat"/>
                <a:ea typeface="Montserrat"/>
                <a:cs typeface="Montserrat"/>
                <a:sym typeface="Montserrat"/>
              </a:rPr>
              <a:t>99220040269</a:t>
            </a:r>
          </a:p>
          <a:p>
            <a:pPr algn="just">
              <a:lnSpc>
                <a:spcPts val="6500"/>
              </a:lnSpc>
            </a:pPr>
            <a:r>
              <a:rPr lang="en-US" sz="4999" spc="149">
                <a:solidFill>
                  <a:srgbClr val="FFFFFF"/>
                </a:solidFill>
                <a:latin typeface="Montserrat"/>
                <a:ea typeface="Montserrat"/>
                <a:cs typeface="Montserrat"/>
                <a:sym typeface="Montserrat"/>
              </a:rPr>
              <a:t>99220040265</a:t>
            </a:r>
          </a:p>
          <a:p>
            <a:pPr algn="just">
              <a:lnSpc>
                <a:spcPts val="6500"/>
              </a:lnSpc>
            </a:pPr>
            <a:r>
              <a:rPr lang="en-US" sz="4999" spc="149">
                <a:solidFill>
                  <a:srgbClr val="FFFFFF"/>
                </a:solidFill>
                <a:latin typeface="Montserrat"/>
                <a:ea typeface="Montserrat"/>
                <a:cs typeface="Montserrat"/>
                <a:sym typeface="Montserrat"/>
              </a:rPr>
              <a:t>99220040209</a:t>
            </a:r>
          </a:p>
          <a:p>
            <a:pPr algn="just">
              <a:lnSpc>
                <a:spcPts val="6500"/>
              </a:lnSpc>
            </a:pPr>
            <a:r>
              <a:rPr lang="en-US" sz="4999" spc="149">
                <a:solidFill>
                  <a:srgbClr val="FFFFFF"/>
                </a:solidFill>
                <a:latin typeface="Montserrat"/>
                <a:ea typeface="Montserrat"/>
                <a:cs typeface="Montserrat"/>
                <a:sym typeface="Montserrat"/>
              </a:rPr>
              <a:t>99220040267</a:t>
            </a:r>
          </a:p>
        </p:txBody>
      </p:sp>
      <p:sp>
        <p:nvSpPr>
          <p:cNvPr name="TextBox 9" id="9"/>
          <p:cNvSpPr txBox="true"/>
          <p:nvPr/>
        </p:nvSpPr>
        <p:spPr>
          <a:xfrm rot="0">
            <a:off x="11566030" y="7750140"/>
            <a:ext cx="5693270" cy="1949425"/>
          </a:xfrm>
          <a:prstGeom prst="rect">
            <a:avLst/>
          </a:prstGeom>
        </p:spPr>
        <p:txBody>
          <a:bodyPr anchor="t" rtlCol="false" tIns="0" lIns="0" bIns="0" rIns="0">
            <a:spAutoFit/>
          </a:bodyPr>
          <a:lstStyle/>
          <a:p>
            <a:pPr algn="ctr">
              <a:lnSpc>
                <a:spcPts val="5199"/>
              </a:lnSpc>
            </a:pPr>
            <a:r>
              <a:rPr lang="en-US" sz="3999" spc="119">
                <a:solidFill>
                  <a:srgbClr val="FFFFFF"/>
                </a:solidFill>
                <a:latin typeface="Montserrat"/>
                <a:ea typeface="Montserrat"/>
                <a:cs typeface="Montserrat"/>
                <a:sym typeface="Montserrat"/>
              </a:rPr>
              <a:t>Guided By: </a:t>
            </a:r>
          </a:p>
          <a:p>
            <a:pPr algn="ctr">
              <a:lnSpc>
                <a:spcPts val="5198"/>
              </a:lnSpc>
            </a:pPr>
            <a:r>
              <a:rPr lang="en-US" sz="3999" spc="115">
                <a:solidFill>
                  <a:srgbClr val="FFFFFF"/>
                </a:solidFill>
                <a:latin typeface="Montserrat"/>
                <a:ea typeface="Montserrat"/>
                <a:cs typeface="Montserrat"/>
                <a:sym typeface="Montserrat"/>
              </a:rPr>
              <a:t>Mrs. R. Durga Meena </a:t>
            </a:r>
          </a:p>
          <a:p>
            <a:pPr algn="ctr">
              <a:lnSpc>
                <a:spcPts val="5199"/>
              </a:lnSpc>
            </a:pPr>
            <a:r>
              <a:rPr lang="en-US" sz="3999" spc="119">
                <a:solidFill>
                  <a:srgbClr val="FFFFFF"/>
                </a:solidFill>
                <a:latin typeface="Montserrat"/>
                <a:ea typeface="Montserrat"/>
                <a:cs typeface="Montserrat"/>
                <a:sym typeface="Montserrat"/>
              </a:rPr>
              <a:t>(Asst. Professor)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65520" y="1590475"/>
            <a:ext cx="5609472" cy="9323223"/>
          </a:xfrm>
          <a:custGeom>
            <a:avLst/>
            <a:gdLst/>
            <a:ahLst/>
            <a:cxnLst/>
            <a:rect r="r" b="b" t="t" l="l"/>
            <a:pathLst>
              <a:path h="9323223" w="5609472">
                <a:moveTo>
                  <a:pt x="5609472" y="0"/>
                </a:moveTo>
                <a:lnTo>
                  <a:pt x="0" y="0"/>
                </a:lnTo>
                <a:lnTo>
                  <a:pt x="0" y="9323223"/>
                </a:lnTo>
                <a:lnTo>
                  <a:pt x="5609472" y="9323223"/>
                </a:lnTo>
                <a:lnTo>
                  <a:pt x="5609472" y="0"/>
                </a:lnTo>
                <a:close/>
              </a:path>
            </a:pathLst>
          </a:custGeom>
          <a:blipFill>
            <a:blip r:embed="rId2">
              <a:extLst>
                <a:ext uri="{96DAC541-7B7A-43D3-8B79-37D633B846F1}">
                  <asvg:svgBlip xmlns:asvg="http://schemas.microsoft.com/office/drawing/2016/SVG/main" r:embed="rId3"/>
                </a:ext>
              </a:extLst>
            </a:blip>
            <a:stretch>
              <a:fillRect l="-167" t="0" r="-167" b="0"/>
            </a:stretch>
          </a:blipFill>
        </p:spPr>
      </p:sp>
      <p:sp>
        <p:nvSpPr>
          <p:cNvPr name="Freeform 3" id="3"/>
          <p:cNvSpPr/>
          <p:nvPr/>
        </p:nvSpPr>
        <p:spPr>
          <a:xfrm flipH="false" flipV="false" rot="-5400000">
            <a:off x="14014026" y="-1989961"/>
            <a:ext cx="4200545" cy="6981515"/>
          </a:xfrm>
          <a:custGeom>
            <a:avLst/>
            <a:gdLst/>
            <a:ahLst/>
            <a:cxnLst/>
            <a:rect r="r" b="b" t="t" l="l"/>
            <a:pathLst>
              <a:path h="6981515" w="4200545">
                <a:moveTo>
                  <a:pt x="0" y="0"/>
                </a:moveTo>
                <a:lnTo>
                  <a:pt x="4200545" y="0"/>
                </a:lnTo>
                <a:lnTo>
                  <a:pt x="4200545" y="6981515"/>
                </a:lnTo>
                <a:lnTo>
                  <a:pt x="0" y="6981515"/>
                </a:lnTo>
                <a:lnTo>
                  <a:pt x="0" y="0"/>
                </a:lnTo>
                <a:close/>
              </a:path>
            </a:pathLst>
          </a:custGeom>
          <a:blipFill>
            <a:blip r:embed="rId2">
              <a:extLst>
                <a:ext uri="{96DAC541-7B7A-43D3-8B79-37D633B846F1}">
                  <asvg:svgBlip xmlns:asvg="http://schemas.microsoft.com/office/drawing/2016/SVG/main" r:embed="rId3"/>
                </a:ext>
              </a:extLst>
            </a:blip>
            <a:stretch>
              <a:fillRect l="-224" t="0" r="-224" b="0"/>
            </a:stretch>
          </a:blipFill>
        </p:spPr>
      </p:sp>
      <p:grpSp>
        <p:nvGrpSpPr>
          <p:cNvPr name="Group 4" id="4"/>
          <p:cNvGrpSpPr/>
          <p:nvPr/>
        </p:nvGrpSpPr>
        <p:grpSpPr>
          <a:xfrm rot="0">
            <a:off x="1028700" y="3938018"/>
            <a:ext cx="5139392" cy="6273927"/>
            <a:chOff x="0" y="0"/>
            <a:chExt cx="6852523" cy="8365236"/>
          </a:xfrm>
        </p:grpSpPr>
        <p:sp>
          <p:nvSpPr>
            <p:cNvPr name="Freeform 5" id="5"/>
            <p:cNvSpPr/>
            <p:nvPr/>
          </p:nvSpPr>
          <p:spPr>
            <a:xfrm flipH="false" flipV="false" rot="0">
              <a:off x="0" y="0"/>
              <a:ext cx="6852539" cy="8365236"/>
            </a:xfrm>
            <a:custGeom>
              <a:avLst/>
              <a:gdLst/>
              <a:ahLst/>
              <a:cxnLst/>
              <a:rect r="r" b="b" t="t" l="l"/>
              <a:pathLst>
                <a:path h="8365236" w="6852539">
                  <a:moveTo>
                    <a:pt x="0" y="0"/>
                  </a:moveTo>
                  <a:lnTo>
                    <a:pt x="6852539" y="0"/>
                  </a:lnTo>
                  <a:lnTo>
                    <a:pt x="6852539" y="8365236"/>
                  </a:lnTo>
                  <a:lnTo>
                    <a:pt x="0" y="8365236"/>
                  </a:lnTo>
                  <a:lnTo>
                    <a:pt x="0" y="0"/>
                  </a:lnTo>
                  <a:close/>
                </a:path>
              </a:pathLst>
            </a:custGeom>
            <a:blipFill>
              <a:blip r:embed="rId4"/>
              <a:stretch>
                <a:fillRect l="-38" t="0" r="-37" b="0"/>
              </a:stretch>
            </a:blipFill>
          </p:spPr>
        </p:sp>
      </p:grpSp>
      <p:sp>
        <p:nvSpPr>
          <p:cNvPr name="Freeform 6" id="6"/>
          <p:cNvSpPr/>
          <p:nvPr/>
        </p:nvSpPr>
        <p:spPr>
          <a:xfrm flipH="false" flipV="false" rot="-5400000">
            <a:off x="4343953" y="86039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l="-724" t="0" r="-724" b="0"/>
            </a:stretch>
          </a:blipFill>
        </p:spPr>
      </p:sp>
      <p:sp>
        <p:nvSpPr>
          <p:cNvPr name="Freeform 7" id="7"/>
          <p:cNvSpPr/>
          <p:nvPr/>
        </p:nvSpPr>
        <p:spPr>
          <a:xfrm flipH="false" flipV="false" rot="0">
            <a:off x="6168092" y="3264121"/>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105568" y="1749643"/>
            <a:ext cx="15153732" cy="923929"/>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Problem statement</a:t>
            </a:r>
          </a:p>
        </p:txBody>
      </p:sp>
      <p:sp>
        <p:nvSpPr>
          <p:cNvPr name="TextBox 9" id="9"/>
          <p:cNvSpPr txBox="true"/>
          <p:nvPr/>
        </p:nvSpPr>
        <p:spPr>
          <a:xfrm rot="0">
            <a:off x="6505040" y="4114031"/>
            <a:ext cx="11037436" cy="4943475"/>
          </a:xfrm>
          <a:prstGeom prst="rect">
            <a:avLst/>
          </a:prstGeom>
        </p:spPr>
        <p:txBody>
          <a:bodyPr anchor="t" rtlCol="false" tIns="0" lIns="0" bIns="0" rIns="0">
            <a:spAutoFit/>
          </a:bodyPr>
          <a:lstStyle/>
          <a:p>
            <a:pPr algn="just">
              <a:lnSpc>
                <a:spcPts val="3900"/>
              </a:lnSpc>
            </a:pPr>
            <a:r>
              <a:rPr lang="en-US" sz="3000" spc="89">
                <a:solidFill>
                  <a:srgbClr val="6B66C5"/>
                </a:solidFill>
                <a:latin typeface="Montserrat"/>
                <a:ea typeface="Montserrat"/>
                <a:cs typeface="Montserrat"/>
                <a:sym typeface="Montserrat"/>
              </a:rPr>
              <a:t>The problem statement is to address the challenge of accurately predicting stock prices due to the dynamic and complex nature of financial markets. Inadequate forecasting leads to financial losses and missed opportunities, affecting investors and economic stability. Reliable methods are needed for informed decision-making and risk management. This aligns with UN Sustainable Development Goal 8, promoting economic growth through enhanced financial forecasting.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0">
            <a:off x="-1542033" y="-718924"/>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930853" y="-493183"/>
            <a:ext cx="13258862" cy="7126638"/>
          </a:xfrm>
          <a:custGeom>
            <a:avLst/>
            <a:gdLst/>
            <a:ahLst/>
            <a:cxnLst/>
            <a:rect r="r" b="b" t="t" l="l"/>
            <a:pathLst>
              <a:path h="7126638" w="13258862">
                <a:moveTo>
                  <a:pt x="13258862" y="0"/>
                </a:moveTo>
                <a:lnTo>
                  <a:pt x="0" y="0"/>
                </a:lnTo>
                <a:lnTo>
                  <a:pt x="0" y="7126638"/>
                </a:lnTo>
                <a:lnTo>
                  <a:pt x="13258862" y="7126638"/>
                </a:lnTo>
                <a:lnTo>
                  <a:pt x="13258862" y="0"/>
                </a:lnTo>
                <a:close/>
              </a:path>
            </a:pathLst>
          </a:custGeom>
          <a:blipFill>
            <a:blip r:embed="rId4">
              <a:extLst>
                <a:ext uri="{96DAC541-7B7A-43D3-8B79-37D633B846F1}">
                  <asvg:svgBlip xmlns:asvg="http://schemas.microsoft.com/office/drawing/2016/SVG/main" r:embed="rId5"/>
                </a:ext>
              </a:extLst>
            </a:blip>
            <a:stretch>
              <a:fillRect l="0" t="-418" r="0" b="-418"/>
            </a:stretch>
          </a:blipFill>
        </p:spPr>
      </p:sp>
      <p:grpSp>
        <p:nvGrpSpPr>
          <p:cNvPr name="Group 4" id="4"/>
          <p:cNvGrpSpPr/>
          <p:nvPr/>
        </p:nvGrpSpPr>
        <p:grpSpPr>
          <a:xfrm rot="0">
            <a:off x="11996964" y="2820604"/>
            <a:ext cx="5651458" cy="5737521"/>
            <a:chOff x="0" y="0"/>
            <a:chExt cx="7535277" cy="7650028"/>
          </a:xfrm>
        </p:grpSpPr>
        <p:sp>
          <p:nvSpPr>
            <p:cNvPr name="Freeform 5" id="5"/>
            <p:cNvSpPr/>
            <p:nvPr/>
          </p:nvSpPr>
          <p:spPr>
            <a:xfrm flipH="false" flipV="false" rot="0">
              <a:off x="0" y="0"/>
              <a:ext cx="7535291" cy="7649972"/>
            </a:xfrm>
            <a:custGeom>
              <a:avLst/>
              <a:gdLst/>
              <a:ahLst/>
              <a:cxnLst/>
              <a:rect r="r" b="b" t="t" l="l"/>
              <a:pathLst>
                <a:path h="7649972" w="7535291">
                  <a:moveTo>
                    <a:pt x="0" y="0"/>
                  </a:moveTo>
                  <a:lnTo>
                    <a:pt x="7535291" y="0"/>
                  </a:lnTo>
                  <a:lnTo>
                    <a:pt x="7535291" y="7649972"/>
                  </a:lnTo>
                  <a:lnTo>
                    <a:pt x="0" y="7649972"/>
                  </a:lnTo>
                  <a:lnTo>
                    <a:pt x="0" y="0"/>
                  </a:lnTo>
                  <a:close/>
                </a:path>
              </a:pathLst>
            </a:custGeom>
            <a:blipFill>
              <a:blip r:embed="rId6"/>
              <a:stretch>
                <a:fillRect l="-63" t="0" r="-63" b="0"/>
              </a:stretch>
            </a:blipFill>
          </p:spPr>
        </p:sp>
      </p:grpSp>
      <p:sp>
        <p:nvSpPr>
          <p:cNvPr name="Freeform 6" id="6"/>
          <p:cNvSpPr/>
          <p:nvPr/>
        </p:nvSpPr>
        <p:spPr>
          <a:xfrm flipH="false" flipV="false" rot="-5400000">
            <a:off x="16604935" y="320506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7" id="7"/>
          <p:cNvSpPr/>
          <p:nvPr/>
        </p:nvSpPr>
        <p:spPr>
          <a:xfrm flipH="false" flipV="false" rot="0">
            <a:off x="14886387" y="698904"/>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82567" y="1896675"/>
            <a:ext cx="11438840" cy="923929"/>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Introduction</a:t>
            </a:r>
          </a:p>
        </p:txBody>
      </p:sp>
      <p:sp>
        <p:nvSpPr>
          <p:cNvPr name="TextBox 9" id="9"/>
          <p:cNvSpPr txBox="true"/>
          <p:nvPr/>
        </p:nvSpPr>
        <p:spPr>
          <a:xfrm rot="0">
            <a:off x="1482567" y="3147916"/>
            <a:ext cx="9782887" cy="5467349"/>
          </a:xfrm>
          <a:prstGeom prst="rect">
            <a:avLst/>
          </a:prstGeom>
        </p:spPr>
        <p:txBody>
          <a:bodyPr anchor="t" rtlCol="false" tIns="0" lIns="0" bIns="0" rIns="0">
            <a:spAutoFit/>
          </a:bodyPr>
          <a:lstStyle/>
          <a:p>
            <a:pPr algn="just">
              <a:lnSpc>
                <a:spcPts val="3900"/>
              </a:lnSpc>
            </a:pPr>
            <a:r>
              <a:rPr lang="en-US" sz="3000" spc="89">
                <a:solidFill>
                  <a:srgbClr val="FFFFFF"/>
                </a:solidFill>
                <a:latin typeface="Montserrat"/>
                <a:ea typeface="Montserrat"/>
                <a:cs typeface="Montserrat"/>
                <a:sym typeface="Montserrat"/>
              </a:rPr>
              <a:t>Our project features a single-page web application that provides real-time financial data visualization using the Dash library and yfinance. It integrates advanced machine learning algorithms for accurate stock price predictions. With its user-friendly interface, the app helps investors make informed decisions and navigate market fluctuations effectively. This tool combines dynamic data insights with predictive analytics to support strategic investment strategies.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C48B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003806" y="-5063423"/>
            <a:ext cx="11484497" cy="11484497"/>
          </a:xfrm>
          <a:custGeom>
            <a:avLst/>
            <a:gdLst/>
            <a:ahLst/>
            <a:cxnLst/>
            <a:rect r="r" b="b" t="t" l="l"/>
            <a:pathLst>
              <a:path h="11484497" w="11484497">
                <a:moveTo>
                  <a:pt x="0" y="0"/>
                </a:moveTo>
                <a:lnTo>
                  <a:pt x="11484497" y="0"/>
                </a:lnTo>
                <a:lnTo>
                  <a:pt x="11484497" y="11484497"/>
                </a:lnTo>
                <a:lnTo>
                  <a:pt x="0" y="11484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2033" y="499811"/>
            <a:ext cx="21346547" cy="10418488"/>
          </a:xfrm>
          <a:custGeom>
            <a:avLst/>
            <a:gdLst/>
            <a:ahLst/>
            <a:cxnLst/>
            <a:rect r="r" b="b" t="t" l="l"/>
            <a:pathLst>
              <a:path h="10418488" w="21346547">
                <a:moveTo>
                  <a:pt x="0" y="0"/>
                </a:moveTo>
                <a:lnTo>
                  <a:pt x="21346547" y="0"/>
                </a:lnTo>
                <a:lnTo>
                  <a:pt x="21346547" y="10418488"/>
                </a:lnTo>
                <a:lnTo>
                  <a:pt x="0" y="10418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522745" y="1702597"/>
            <a:ext cx="6079583" cy="10619359"/>
          </a:xfrm>
          <a:custGeom>
            <a:avLst/>
            <a:gdLst/>
            <a:ahLst/>
            <a:cxnLst/>
            <a:rect r="r" b="b" t="t" l="l"/>
            <a:pathLst>
              <a:path h="10619359" w="6079583">
                <a:moveTo>
                  <a:pt x="6079583" y="0"/>
                </a:moveTo>
                <a:lnTo>
                  <a:pt x="0" y="0"/>
                </a:lnTo>
                <a:lnTo>
                  <a:pt x="0" y="10619359"/>
                </a:lnTo>
                <a:lnTo>
                  <a:pt x="6079583" y="10619359"/>
                </a:lnTo>
                <a:lnTo>
                  <a:pt x="6079583" y="0"/>
                </a:lnTo>
                <a:close/>
              </a:path>
            </a:pathLst>
          </a:custGeom>
          <a:blipFill>
            <a:blip r:embed="rId6">
              <a:extLst>
                <a:ext uri="{96DAC541-7B7A-43D3-8B79-37D633B846F1}">
                  <asvg:svgBlip xmlns:asvg="http://schemas.microsoft.com/office/drawing/2016/SVG/main" r:embed="rId7"/>
                </a:ext>
              </a:extLst>
            </a:blip>
            <a:stretch>
              <a:fillRect l="-51" t="0" r="-51" b="0"/>
            </a:stretch>
          </a:blipFill>
        </p:spPr>
      </p:sp>
      <p:sp>
        <p:nvSpPr>
          <p:cNvPr name="Freeform 5" id="5"/>
          <p:cNvSpPr/>
          <p:nvPr/>
        </p:nvSpPr>
        <p:spPr>
          <a:xfrm flipH="false" flipV="false" rot="294631">
            <a:off x="10775756" y="7365244"/>
            <a:ext cx="6776309" cy="4828580"/>
          </a:xfrm>
          <a:custGeom>
            <a:avLst/>
            <a:gdLst/>
            <a:ahLst/>
            <a:cxnLst/>
            <a:rect r="r" b="b" t="t" l="l"/>
            <a:pathLst>
              <a:path h="4828580" w="6776309">
                <a:moveTo>
                  <a:pt x="0" y="0"/>
                </a:moveTo>
                <a:lnTo>
                  <a:pt x="6776309" y="0"/>
                </a:lnTo>
                <a:lnTo>
                  <a:pt x="6776309" y="4828580"/>
                </a:lnTo>
                <a:lnTo>
                  <a:pt x="0" y="4828580"/>
                </a:lnTo>
                <a:lnTo>
                  <a:pt x="0" y="0"/>
                </a:lnTo>
                <a:close/>
              </a:path>
            </a:pathLst>
          </a:custGeom>
          <a:blipFill>
            <a:blip r:embed="rId8">
              <a:extLst>
                <a:ext uri="{96DAC541-7B7A-43D3-8B79-37D633B846F1}">
                  <asvg:svgBlip xmlns:asvg="http://schemas.microsoft.com/office/drawing/2016/SVG/main" r:embed="rId9"/>
                </a:ext>
              </a:extLst>
            </a:blip>
            <a:stretch>
              <a:fillRect l="0" t="-20168" r="0" b="-20168"/>
            </a:stretch>
          </a:blipFill>
        </p:spPr>
      </p:sp>
      <p:grpSp>
        <p:nvGrpSpPr>
          <p:cNvPr name="Group 6" id="6"/>
          <p:cNvGrpSpPr/>
          <p:nvPr/>
        </p:nvGrpSpPr>
        <p:grpSpPr>
          <a:xfrm rot="0">
            <a:off x="11676623" y="2509839"/>
            <a:ext cx="5827362" cy="5913602"/>
            <a:chOff x="0" y="0"/>
            <a:chExt cx="7769816" cy="7884803"/>
          </a:xfrm>
        </p:grpSpPr>
        <p:sp>
          <p:nvSpPr>
            <p:cNvPr name="Freeform 7" id="7"/>
            <p:cNvSpPr/>
            <p:nvPr/>
          </p:nvSpPr>
          <p:spPr>
            <a:xfrm flipH="false" flipV="false" rot="0">
              <a:off x="0" y="0"/>
              <a:ext cx="7769860" cy="7884795"/>
            </a:xfrm>
            <a:custGeom>
              <a:avLst/>
              <a:gdLst/>
              <a:ahLst/>
              <a:cxnLst/>
              <a:rect r="r" b="b" t="t" l="l"/>
              <a:pathLst>
                <a:path h="7884795" w="7769860">
                  <a:moveTo>
                    <a:pt x="0" y="0"/>
                  </a:moveTo>
                  <a:lnTo>
                    <a:pt x="7769860" y="0"/>
                  </a:lnTo>
                  <a:lnTo>
                    <a:pt x="7769860" y="7884795"/>
                  </a:lnTo>
                  <a:lnTo>
                    <a:pt x="0" y="7884795"/>
                  </a:lnTo>
                  <a:lnTo>
                    <a:pt x="0" y="0"/>
                  </a:lnTo>
                  <a:close/>
                </a:path>
              </a:pathLst>
            </a:custGeom>
            <a:blipFill>
              <a:blip r:embed="rId10"/>
              <a:stretch>
                <a:fillRect l="0" t="0" r="0" b="0"/>
              </a:stretch>
            </a:blipFill>
          </p:spPr>
        </p:sp>
      </p:grpSp>
      <p:grpSp>
        <p:nvGrpSpPr>
          <p:cNvPr name="Group 8" id="8"/>
          <p:cNvGrpSpPr/>
          <p:nvPr/>
        </p:nvGrpSpPr>
        <p:grpSpPr>
          <a:xfrm rot="0">
            <a:off x="11676623" y="3174761"/>
            <a:ext cx="2261988" cy="1758695"/>
            <a:chOff x="0" y="0"/>
            <a:chExt cx="3015984" cy="2344927"/>
          </a:xfrm>
        </p:grpSpPr>
        <p:sp>
          <p:nvSpPr>
            <p:cNvPr name="Freeform 9" id="9"/>
            <p:cNvSpPr/>
            <p:nvPr/>
          </p:nvSpPr>
          <p:spPr>
            <a:xfrm flipH="false" flipV="false" rot="0">
              <a:off x="0" y="0"/>
              <a:ext cx="3015996" cy="2344928"/>
            </a:xfrm>
            <a:custGeom>
              <a:avLst/>
              <a:gdLst/>
              <a:ahLst/>
              <a:cxnLst/>
              <a:rect r="r" b="b" t="t" l="l"/>
              <a:pathLst>
                <a:path h="2344928" w="3015996">
                  <a:moveTo>
                    <a:pt x="0" y="0"/>
                  </a:moveTo>
                  <a:lnTo>
                    <a:pt x="3015996" y="0"/>
                  </a:lnTo>
                  <a:lnTo>
                    <a:pt x="3015996" y="2344928"/>
                  </a:lnTo>
                  <a:lnTo>
                    <a:pt x="0" y="2344928"/>
                  </a:lnTo>
                  <a:lnTo>
                    <a:pt x="0" y="0"/>
                  </a:lnTo>
                  <a:close/>
                </a:path>
              </a:pathLst>
            </a:custGeom>
            <a:blipFill>
              <a:blip r:embed="rId11"/>
              <a:stretch>
                <a:fillRect l="0" t="-17" r="0" b="-17"/>
              </a:stretch>
            </a:blipFill>
          </p:spPr>
        </p:sp>
      </p:grpSp>
      <p:sp>
        <p:nvSpPr>
          <p:cNvPr name="Freeform 10" id="10"/>
          <p:cNvSpPr/>
          <p:nvPr/>
        </p:nvSpPr>
        <p:spPr>
          <a:xfrm flipH="false" flipV="false" rot="-5400000">
            <a:off x="11349440" y="86039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12">
              <a:extLst>
                <a:ext uri="{96DAC541-7B7A-43D3-8B79-37D633B846F1}">
                  <asvg:svgBlip xmlns:asvg="http://schemas.microsoft.com/office/drawing/2016/SVG/main" r:embed="rId13"/>
                </a:ext>
              </a:extLst>
            </a:blip>
            <a:stretch>
              <a:fillRect l="-724" t="0" r="-724" b="0"/>
            </a:stretch>
          </a:blipFill>
        </p:spPr>
      </p:sp>
      <p:sp>
        <p:nvSpPr>
          <p:cNvPr name="Freeform 11" id="11"/>
          <p:cNvSpPr/>
          <p:nvPr/>
        </p:nvSpPr>
        <p:spPr>
          <a:xfrm flipH="false" flipV="false" rot="0">
            <a:off x="15562536" y="1028700"/>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482567" y="1896675"/>
            <a:ext cx="10944927" cy="923929"/>
          </a:xfrm>
          <a:prstGeom prst="rect">
            <a:avLst/>
          </a:prstGeom>
        </p:spPr>
        <p:txBody>
          <a:bodyPr anchor="t" rtlCol="false" tIns="0" lIns="0" bIns="0" rIns="0">
            <a:spAutoFit/>
          </a:bodyPr>
          <a:lstStyle/>
          <a:p>
            <a:pPr algn="l">
              <a:lnSpc>
                <a:spcPts val="8550"/>
              </a:lnSpc>
            </a:pPr>
            <a:r>
              <a:rPr lang="en-US" sz="9500" spc="95">
                <a:solidFill>
                  <a:srgbClr val="FFB500"/>
                </a:solidFill>
                <a:latin typeface="Bebas Neue Cyrillic"/>
                <a:ea typeface="Bebas Neue Cyrillic"/>
                <a:cs typeface="Bebas Neue Cyrillic"/>
                <a:sym typeface="Bebas Neue Cyrillic"/>
              </a:rPr>
              <a:t>OBjectives</a:t>
            </a:r>
          </a:p>
        </p:txBody>
      </p:sp>
      <p:sp>
        <p:nvSpPr>
          <p:cNvPr name="TextBox 13" id="13"/>
          <p:cNvSpPr txBox="true"/>
          <p:nvPr/>
        </p:nvSpPr>
        <p:spPr>
          <a:xfrm rot="0">
            <a:off x="1028700" y="3044825"/>
            <a:ext cx="10647923" cy="6213475"/>
          </a:xfrm>
          <a:prstGeom prst="rect">
            <a:avLst/>
          </a:prstGeom>
        </p:spPr>
        <p:txBody>
          <a:bodyPr anchor="t" rtlCol="false" tIns="0" lIns="0" bIns="0" rIns="0">
            <a:spAutoFit/>
          </a:bodyPr>
          <a:lstStyle/>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Enables dynamic data visualization for interactive displays.</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Provides accurate forecasting for reliable future trends.</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Integrates predictive analytics to enhance data analysis.</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Offers a user-friendly interface for easy navigation.</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Ensures comprehensive data integration from various sources.</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Supports performance evaluation to measure efficiency.</a:t>
            </a:r>
          </a:p>
          <a:p>
            <a:pPr algn="l" marL="571499" indent="-190500" lvl="2">
              <a:lnSpc>
                <a:spcPts val="4999"/>
              </a:lnSpc>
              <a:buFont typeface="Arial"/>
              <a:buChar char="⚬"/>
            </a:pPr>
            <a:r>
              <a:rPr lang="en-US" sz="2499" spc="72">
                <a:solidFill>
                  <a:srgbClr val="FFFFFF"/>
                </a:solidFill>
                <a:latin typeface="Montserrat"/>
                <a:ea typeface="Montserrat"/>
                <a:cs typeface="Montserrat"/>
                <a:sym typeface="Montserrat"/>
              </a:rPr>
              <a:t>Delivers real-time updates for continuously refreshed insights.</a:t>
            </a:r>
          </a:p>
          <a:p>
            <a:pPr algn="l" marL="571499" indent="-190500" lvl="2">
              <a:lnSpc>
                <a:spcPts val="4999"/>
              </a:lnSpc>
              <a:buFont typeface="Arial"/>
              <a:buChar char="⚬"/>
            </a:pPr>
            <a:r>
              <a:rPr lang="en-US" sz="2499" spc="74">
                <a:solidFill>
                  <a:srgbClr val="FFFFFF"/>
                </a:solidFill>
                <a:latin typeface="Montserrat"/>
                <a:ea typeface="Montserrat"/>
                <a:cs typeface="Montserrat"/>
                <a:sym typeface="Montserrat"/>
              </a:rPr>
              <a:t>Assists in decision support for informed business choices.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2542571" y="7776595"/>
            <a:ext cx="11731858" cy="6046795"/>
          </a:xfrm>
          <a:custGeom>
            <a:avLst/>
            <a:gdLst/>
            <a:ahLst/>
            <a:cxnLst/>
            <a:rect r="r" b="b" t="t" l="l"/>
            <a:pathLst>
              <a:path h="6046795" w="11731858">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l="-283" t="0" r="-283" b="0"/>
            </a:stretch>
          </a:blipFill>
        </p:spPr>
      </p:sp>
      <p:sp>
        <p:nvSpPr>
          <p:cNvPr name="Freeform 3" id="3"/>
          <p:cNvSpPr/>
          <p:nvPr/>
        </p:nvSpPr>
        <p:spPr>
          <a:xfrm flipH="false" flipV="true" rot="0">
            <a:off x="14290183" y="-279805"/>
            <a:ext cx="7520469" cy="5245527"/>
          </a:xfrm>
          <a:custGeom>
            <a:avLst/>
            <a:gdLst/>
            <a:ahLst/>
            <a:cxnLst/>
            <a:rect r="r" b="b" t="t" l="l"/>
            <a:pathLst>
              <a:path h="5245527" w="7520469">
                <a:moveTo>
                  <a:pt x="0" y="5245527"/>
                </a:moveTo>
                <a:lnTo>
                  <a:pt x="7520469" y="5245527"/>
                </a:lnTo>
                <a:lnTo>
                  <a:pt x="7520469" y="0"/>
                </a:lnTo>
                <a:lnTo>
                  <a:pt x="0" y="0"/>
                </a:lnTo>
                <a:lnTo>
                  <a:pt x="0" y="5245527"/>
                </a:lnTo>
                <a:close/>
              </a:path>
            </a:pathLst>
          </a:custGeom>
          <a:blipFill>
            <a:blip r:embed="rId4">
              <a:extLst>
                <a:ext uri="{96DAC541-7B7A-43D3-8B79-37D633B846F1}">
                  <asvg:svgBlip xmlns:asvg="http://schemas.microsoft.com/office/drawing/2016/SVG/main" r:embed="rId5"/>
                </a:ext>
              </a:extLst>
            </a:blip>
            <a:stretch>
              <a:fillRect l="-2" t="0" r="-2" b="0"/>
            </a:stretch>
          </a:blipFill>
        </p:spPr>
      </p:sp>
      <p:grpSp>
        <p:nvGrpSpPr>
          <p:cNvPr name="Group 4" id="4"/>
          <p:cNvGrpSpPr/>
          <p:nvPr/>
        </p:nvGrpSpPr>
        <p:grpSpPr>
          <a:xfrm rot="0">
            <a:off x="933450" y="691923"/>
            <a:ext cx="4589315" cy="4273800"/>
            <a:chOff x="0" y="0"/>
            <a:chExt cx="6119087" cy="5698400"/>
          </a:xfrm>
        </p:grpSpPr>
        <p:sp>
          <p:nvSpPr>
            <p:cNvPr name="Freeform 5" id="5"/>
            <p:cNvSpPr/>
            <p:nvPr/>
          </p:nvSpPr>
          <p:spPr>
            <a:xfrm flipH="false" flipV="false" rot="0">
              <a:off x="0" y="0"/>
              <a:ext cx="6119114" cy="5698363"/>
            </a:xfrm>
            <a:custGeom>
              <a:avLst/>
              <a:gdLst/>
              <a:ahLst/>
              <a:cxnLst/>
              <a:rect r="r" b="b" t="t" l="l"/>
              <a:pathLst>
                <a:path h="5698363" w="6119114">
                  <a:moveTo>
                    <a:pt x="0" y="0"/>
                  </a:moveTo>
                  <a:lnTo>
                    <a:pt x="6119114" y="0"/>
                  </a:lnTo>
                  <a:lnTo>
                    <a:pt x="6119114" y="5698363"/>
                  </a:lnTo>
                  <a:lnTo>
                    <a:pt x="0" y="5698363"/>
                  </a:lnTo>
                  <a:lnTo>
                    <a:pt x="0" y="0"/>
                  </a:lnTo>
                  <a:close/>
                </a:path>
              </a:pathLst>
            </a:custGeom>
            <a:blipFill>
              <a:blip r:embed="rId6"/>
              <a:stretch>
                <a:fillRect l="-25" t="0" r="-24" b="0"/>
              </a:stretch>
            </a:blipFill>
          </p:spPr>
        </p:sp>
      </p:grpSp>
      <p:sp>
        <p:nvSpPr>
          <p:cNvPr name="TextBox 6" id="6"/>
          <p:cNvSpPr txBox="true"/>
          <p:nvPr/>
        </p:nvSpPr>
        <p:spPr>
          <a:xfrm rot="0">
            <a:off x="5713488" y="1772218"/>
            <a:ext cx="4658273" cy="2933700"/>
          </a:xfrm>
          <a:prstGeom prst="rect">
            <a:avLst/>
          </a:prstGeom>
        </p:spPr>
        <p:txBody>
          <a:bodyPr anchor="t" rtlCol="false" tIns="0" lIns="0" bIns="0" rIns="0">
            <a:spAutoFit/>
          </a:bodyPr>
          <a:lstStyle/>
          <a:p>
            <a:pPr algn="l">
              <a:lnSpc>
                <a:spcPts val="8100"/>
              </a:lnSpc>
            </a:pPr>
            <a:r>
              <a:rPr lang="en-US" sz="9000" spc="89">
                <a:solidFill>
                  <a:srgbClr val="6B66C5"/>
                </a:solidFill>
                <a:latin typeface="Bebas Neue Cyrillic"/>
                <a:ea typeface="Bebas Neue Cyrillic"/>
                <a:cs typeface="Bebas Neue Cyrillic"/>
                <a:sym typeface="Bebas Neue Cyrillic"/>
              </a:rPr>
              <a:t>Benefits </a:t>
            </a:r>
          </a:p>
          <a:p>
            <a:pPr algn="l">
              <a:lnSpc>
                <a:spcPts val="8100"/>
              </a:lnSpc>
            </a:pPr>
            <a:r>
              <a:rPr lang="en-US" sz="9000" spc="89">
                <a:solidFill>
                  <a:srgbClr val="6B66C5"/>
                </a:solidFill>
                <a:latin typeface="Bebas Neue Cyrillic"/>
                <a:ea typeface="Bebas Neue Cyrillic"/>
                <a:cs typeface="Bebas Neue Cyrillic"/>
                <a:sym typeface="Bebas Neue Cyrillic"/>
              </a:rPr>
              <a:t>to the Community</a:t>
            </a:r>
          </a:p>
        </p:txBody>
      </p:sp>
      <p:sp>
        <p:nvSpPr>
          <p:cNvPr name="TextBox 7" id="7"/>
          <p:cNvSpPr txBox="true"/>
          <p:nvPr/>
        </p:nvSpPr>
        <p:spPr>
          <a:xfrm rot="0">
            <a:off x="11356313" y="4644301"/>
            <a:ext cx="6112537" cy="1228725"/>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Provides tools to manage financial risks, protecting personal and communal wealth.</a:t>
            </a:r>
          </a:p>
        </p:txBody>
      </p:sp>
      <p:sp>
        <p:nvSpPr>
          <p:cNvPr name="TextBox 8" id="8"/>
          <p:cNvSpPr txBox="true"/>
          <p:nvPr/>
        </p:nvSpPr>
        <p:spPr>
          <a:xfrm rot="0">
            <a:off x="11356313" y="2057967"/>
            <a:ext cx="6112537" cy="1228725"/>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Enhances community knowledge about stock markets and investment strategies.</a:t>
            </a:r>
          </a:p>
        </p:txBody>
      </p:sp>
      <p:sp>
        <p:nvSpPr>
          <p:cNvPr name="TextBox 9" id="9"/>
          <p:cNvSpPr txBox="true"/>
          <p:nvPr/>
        </p:nvSpPr>
        <p:spPr>
          <a:xfrm rot="0">
            <a:off x="2555213" y="6792660"/>
            <a:ext cx="7070266" cy="1228725"/>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Empowers community members to make informed decisions, potentially increasing financial stability.</a:t>
            </a:r>
          </a:p>
        </p:txBody>
      </p:sp>
      <p:sp>
        <p:nvSpPr>
          <p:cNvPr name="TextBox 10" id="10"/>
          <p:cNvSpPr txBox="true"/>
          <p:nvPr/>
        </p:nvSpPr>
        <p:spPr>
          <a:xfrm rot="0">
            <a:off x="11356313" y="3796577"/>
            <a:ext cx="6112537"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RISK REDUCTION</a:t>
            </a:r>
          </a:p>
        </p:txBody>
      </p:sp>
      <p:sp>
        <p:nvSpPr>
          <p:cNvPr name="TextBox 11" id="11"/>
          <p:cNvSpPr txBox="true"/>
          <p:nvPr/>
        </p:nvSpPr>
        <p:spPr>
          <a:xfrm rot="0">
            <a:off x="11356313" y="1210243"/>
            <a:ext cx="6112537"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FINANCIAL LITERACY</a:t>
            </a:r>
          </a:p>
        </p:txBody>
      </p:sp>
      <p:sp>
        <p:nvSpPr>
          <p:cNvPr name="TextBox 12" id="12"/>
          <p:cNvSpPr txBox="true"/>
          <p:nvPr/>
        </p:nvSpPr>
        <p:spPr>
          <a:xfrm rot="0">
            <a:off x="2555213" y="5944936"/>
            <a:ext cx="7070266"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BETTER INVESTMENT DECISIONS</a:t>
            </a:r>
          </a:p>
        </p:txBody>
      </p:sp>
      <p:sp>
        <p:nvSpPr>
          <p:cNvPr name="Freeform 13" id="13"/>
          <p:cNvSpPr/>
          <p:nvPr/>
        </p:nvSpPr>
        <p:spPr>
          <a:xfrm flipH="false" flipV="false" rot="-5400000">
            <a:off x="10206504" y="3764669"/>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14" id="14"/>
          <p:cNvSpPr/>
          <p:nvPr/>
        </p:nvSpPr>
        <p:spPr>
          <a:xfrm flipH="false" flipV="false" rot="-5400000">
            <a:off x="1576998" y="5873026"/>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Freeform 15" id="15"/>
          <p:cNvSpPr/>
          <p:nvPr/>
        </p:nvSpPr>
        <p:spPr>
          <a:xfrm flipH="false" flipV="false" rot="-5400000">
            <a:off x="10206504" y="1276918"/>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
        <p:nvSpPr>
          <p:cNvPr name="TextBox 16" id="16"/>
          <p:cNvSpPr txBox="true"/>
          <p:nvPr/>
        </p:nvSpPr>
        <p:spPr>
          <a:xfrm rot="0">
            <a:off x="11233914" y="7143182"/>
            <a:ext cx="6112537" cy="1228725"/>
          </a:xfrm>
          <a:prstGeom prst="rect">
            <a:avLst/>
          </a:prstGeom>
        </p:spPr>
        <p:txBody>
          <a:bodyPr anchor="t" rtlCol="false" tIns="0" lIns="0" bIns="0" rIns="0">
            <a:spAutoFit/>
          </a:bodyPr>
          <a:lstStyle/>
          <a:p>
            <a:pPr algn="l">
              <a:lnSpc>
                <a:spcPts val="3240"/>
              </a:lnSpc>
            </a:pPr>
            <a:r>
              <a:rPr lang="en-US" sz="2700" spc="81">
                <a:solidFill>
                  <a:srgbClr val="6B66C5"/>
                </a:solidFill>
                <a:latin typeface="Montserrat"/>
                <a:ea typeface="Montserrat"/>
                <a:cs typeface="Montserrat"/>
                <a:sym typeface="Montserrat"/>
              </a:rPr>
              <a:t>Encourages more informed investments, potentially boosting local businesses and economies.</a:t>
            </a:r>
          </a:p>
        </p:txBody>
      </p:sp>
      <p:sp>
        <p:nvSpPr>
          <p:cNvPr name="TextBox 17" id="17"/>
          <p:cNvSpPr txBox="true"/>
          <p:nvPr/>
        </p:nvSpPr>
        <p:spPr>
          <a:xfrm rot="0">
            <a:off x="11233914" y="6295458"/>
            <a:ext cx="6112537" cy="495300"/>
          </a:xfrm>
          <a:prstGeom prst="rect">
            <a:avLst/>
          </a:prstGeom>
        </p:spPr>
        <p:txBody>
          <a:bodyPr anchor="t" rtlCol="false" tIns="0" lIns="0" bIns="0" rIns="0">
            <a:spAutoFit/>
          </a:bodyPr>
          <a:lstStyle/>
          <a:p>
            <a:pPr algn="l">
              <a:lnSpc>
                <a:spcPts val="3900"/>
              </a:lnSpc>
            </a:pPr>
            <a:r>
              <a:rPr lang="en-US" sz="3000" spc="89">
                <a:solidFill>
                  <a:srgbClr val="6B66C5"/>
                </a:solidFill>
                <a:latin typeface="Alice Bold"/>
                <a:ea typeface="Alice Bold"/>
                <a:cs typeface="Alice Bold"/>
                <a:sym typeface="Alice Bold"/>
              </a:rPr>
              <a:t>LOCAL ECONOMIC GROWTH</a:t>
            </a:r>
          </a:p>
        </p:txBody>
      </p:sp>
      <p:sp>
        <p:nvSpPr>
          <p:cNvPr name="Freeform 18" id="18"/>
          <p:cNvSpPr/>
          <p:nvPr/>
        </p:nvSpPr>
        <p:spPr>
          <a:xfrm flipH="false" flipV="false" rot="-5400000">
            <a:off x="10206504" y="6263550"/>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l="-724" t="0" r="-724"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34890" y="-1143462"/>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2" t="0" r="-2"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257" t="0" r="-257" b="0"/>
            </a:stretch>
          </a:blipFill>
        </p:spPr>
      </p:sp>
      <p:sp>
        <p:nvSpPr>
          <p:cNvPr name="Freeform 4" id="4"/>
          <p:cNvSpPr/>
          <p:nvPr/>
        </p:nvSpPr>
        <p:spPr>
          <a:xfrm flipH="false" flipV="false" rot="0">
            <a:off x="354803" y="5346462"/>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Freeform 6" id="6"/>
          <p:cNvSpPr/>
          <p:nvPr/>
        </p:nvSpPr>
        <p:spPr>
          <a:xfrm flipH="false" flipV="false" rot="-5400000">
            <a:off x="17259300" y="18221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graphicFrame>
        <p:nvGraphicFramePr>
          <p:cNvPr name="Table 7" id="7"/>
          <p:cNvGraphicFramePr>
            <a:graphicFrameLocks noGrp="true"/>
          </p:cNvGraphicFramePr>
          <p:nvPr/>
        </p:nvGraphicFramePr>
        <p:xfrm>
          <a:off x="1028700" y="2018193"/>
          <a:ext cx="16113976" cy="7737631"/>
        </p:xfrm>
        <a:graphic>
          <a:graphicData uri="http://schemas.openxmlformats.org/drawingml/2006/table">
            <a:tbl>
              <a:tblPr/>
              <a:tblGrid>
                <a:gridCol w="941232"/>
                <a:gridCol w="2332655"/>
                <a:gridCol w="2294588"/>
                <a:gridCol w="2208444"/>
                <a:gridCol w="4066455"/>
                <a:gridCol w="4270602"/>
              </a:tblGrid>
              <a:tr h="788262">
                <a:tc>
                  <a:txBody>
                    <a:bodyPr anchor="t" rtlCol="false"/>
                    <a:lstStyle/>
                    <a:p>
                      <a:pPr algn="l">
                        <a:lnSpc>
                          <a:spcPts val="2520"/>
                        </a:lnSpc>
                        <a:defRPr/>
                      </a:pPr>
                      <a:r>
                        <a:rPr lang="en-US" sz="1800">
                          <a:solidFill>
                            <a:srgbClr val="000000"/>
                          </a:solidFill>
                          <a:latin typeface="Alice"/>
                          <a:ea typeface="Alice"/>
                          <a:cs typeface="Alice"/>
                          <a:sym typeface="Alice"/>
                        </a:rPr>
                        <a:t>S.No.</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Authors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Journal</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Methodology</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Research Gap</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316456">
                <a:tc>
                  <a:txBody>
                    <a:bodyPr anchor="t" rtlCol="false"/>
                    <a:lstStyle/>
                    <a:p>
                      <a:pPr algn="ctr">
                        <a:lnSpc>
                          <a:spcPts val="2100"/>
                        </a:lnSpc>
                        <a:defRPr/>
                      </a:pPr>
                      <a:r>
                        <a:rPr lang="en-US" sz="1500">
                          <a:solidFill>
                            <a:srgbClr val="000000"/>
                          </a:solidFill>
                          <a:latin typeface="Alice"/>
                          <a:ea typeface="Alice"/>
                          <a:cs typeface="Alice"/>
                          <a:sym typeface="Alice"/>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Improving stock</a:t>
                      </a:r>
                      <a:endParaRPr lang="en-US" sz="1100"/>
                    </a:p>
                    <a:p>
                      <a:pPr algn="l">
                        <a:lnSpc>
                          <a:spcPts val="2100"/>
                        </a:lnSpc>
                      </a:pPr>
                      <a:r>
                        <a:rPr lang="en-US" sz="1500">
                          <a:solidFill>
                            <a:srgbClr val="000000"/>
                          </a:solidFill>
                          <a:latin typeface="Alice"/>
                          <a:ea typeface="Alice"/>
                          <a:cs typeface="Alice"/>
                          <a:sym typeface="Alice"/>
                        </a:rPr>
                        <a:t>market prediction</a:t>
                      </a:r>
                    </a:p>
                    <a:p>
                      <a:pPr algn="l">
                        <a:lnSpc>
                          <a:spcPts val="2100"/>
                        </a:lnSpc>
                      </a:pPr>
                      <a:r>
                        <a:rPr lang="en-US" sz="1500">
                          <a:solidFill>
                            <a:srgbClr val="000000"/>
                          </a:solidFill>
                          <a:latin typeface="Alice"/>
                          <a:ea typeface="Alice"/>
                          <a:cs typeface="Alice"/>
                          <a:sym typeface="Alice"/>
                        </a:rPr>
                        <a:t>accuracy using</a:t>
                      </a:r>
                    </a:p>
                    <a:p>
                      <a:pPr algn="l">
                        <a:lnSpc>
                          <a:spcPts val="2100"/>
                        </a:lnSpc>
                      </a:pPr>
                      <a:r>
                        <a:rPr lang="en-US" sz="1500">
                          <a:solidFill>
                            <a:srgbClr val="000000"/>
                          </a:solidFill>
                          <a:latin typeface="Alice"/>
                          <a:ea typeface="Alice"/>
                          <a:cs typeface="Alice"/>
                          <a:sym typeface="Alice"/>
                        </a:rPr>
                        <a:t>sentiment and</a:t>
                      </a:r>
                    </a:p>
                    <a:p>
                      <a:pPr algn="l">
                        <a:lnSpc>
                          <a:spcPts val="2100"/>
                        </a:lnSpc>
                      </a:pPr>
                      <a:r>
                        <a:rPr lang="en-US" sz="1500">
                          <a:solidFill>
                            <a:srgbClr val="000000"/>
                          </a:solidFill>
                          <a:latin typeface="Alice"/>
                          <a:ea typeface="Alice"/>
                          <a:cs typeface="Alice"/>
                          <a:sym typeface="Alice"/>
                        </a:rPr>
                        <a:t>technical analysis</a:t>
                      </a:r>
                    </a:p>
                    <a:p>
                      <a:pPr algn="l">
                        <a:lnSpc>
                          <a:spcPts val="2100"/>
                        </a:lnSpc>
                      </a:pPr>
                      <a:r>
                        <a:rPr lang="en-US" sz="1500">
                          <a:solidFill>
                            <a:srgbClr val="000000"/>
                          </a:solidFill>
                          <a:latin typeface="Alice"/>
                          <a:ea typeface="Alice"/>
                          <a:cs typeface="Alice"/>
                          <a:sym typeface="Alice"/>
                        </a:rPr>
                        <a:t>(2024)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Shubham Agrawal,</a:t>
                      </a:r>
                      <a:endParaRPr lang="en-US" sz="1100"/>
                    </a:p>
                    <a:p>
                      <a:pPr algn="l">
                        <a:lnSpc>
                          <a:spcPts val="2100"/>
                        </a:lnSpc>
                      </a:pPr>
                      <a:r>
                        <a:rPr lang="en-US" sz="1500">
                          <a:solidFill>
                            <a:srgbClr val="000000"/>
                          </a:solidFill>
                          <a:latin typeface="Alice"/>
                          <a:ea typeface="Alice"/>
                          <a:cs typeface="Alice"/>
                          <a:sym typeface="Alice"/>
                        </a:rPr>
                        <a:t>Nitin Kumar,</a:t>
                      </a:r>
                    </a:p>
                    <a:p>
                      <a:pPr algn="l">
                        <a:lnSpc>
                          <a:spcPts val="2100"/>
                        </a:lnSpc>
                      </a:pPr>
                      <a:r>
                        <a:rPr lang="en-US" sz="1500">
                          <a:solidFill>
                            <a:srgbClr val="000000"/>
                          </a:solidFill>
                          <a:latin typeface="Alice"/>
                          <a:ea typeface="Alice"/>
                          <a:cs typeface="Alice"/>
                          <a:sym typeface="Alice"/>
                        </a:rPr>
                        <a:t>Geetanjali Rathee,</a:t>
                      </a:r>
                    </a:p>
                    <a:p>
                      <a:pPr algn="l">
                        <a:lnSpc>
                          <a:spcPts val="2100"/>
                        </a:lnSpc>
                      </a:pPr>
                      <a:r>
                        <a:rPr lang="en-US" sz="1500">
                          <a:solidFill>
                            <a:srgbClr val="000000"/>
                          </a:solidFill>
                          <a:latin typeface="Alice"/>
                          <a:ea typeface="Alice"/>
                          <a:cs typeface="Alice"/>
                          <a:sym typeface="Alice"/>
                        </a:rPr>
                        <a:t>Chaker Abdelaziz</a:t>
                      </a:r>
                    </a:p>
                    <a:p>
                      <a:pPr algn="l">
                        <a:lnSpc>
                          <a:spcPts val="2100"/>
                        </a:lnSpc>
                      </a:pPr>
                      <a:r>
                        <a:rPr lang="en-US" sz="1500">
                          <a:solidFill>
                            <a:srgbClr val="000000"/>
                          </a:solidFill>
                          <a:latin typeface="Alice"/>
                          <a:ea typeface="Alice"/>
                          <a:cs typeface="Alice"/>
                          <a:sym typeface="Alice"/>
                        </a:rPr>
                        <a:t>Kerrache, Carlos T.</a:t>
                      </a:r>
                    </a:p>
                    <a:p>
                      <a:pPr algn="l">
                        <a:lnSpc>
                          <a:spcPts val="2100"/>
                        </a:lnSpc>
                      </a:pPr>
                      <a:r>
                        <a:rPr lang="en-US" sz="1500">
                          <a:solidFill>
                            <a:srgbClr val="000000"/>
                          </a:solidFill>
                          <a:latin typeface="Alice"/>
                          <a:ea typeface="Alice"/>
                          <a:cs typeface="Alice"/>
                          <a:sym typeface="Alice"/>
                        </a:rPr>
                        <a:t>Calafate &amp;</a:t>
                      </a:r>
                    </a:p>
                    <a:p>
                      <a:pPr algn="l">
                        <a:lnSpc>
                          <a:spcPts val="2100"/>
                        </a:lnSpc>
                      </a:pPr>
                      <a:r>
                        <a:rPr lang="en-US" sz="1500">
                          <a:solidFill>
                            <a:srgbClr val="000000"/>
                          </a:solidFill>
                          <a:latin typeface="Alice"/>
                          <a:ea typeface="Alice"/>
                          <a:cs typeface="Alice"/>
                          <a:sym typeface="Alice"/>
                        </a:rPr>
                        <a:t>Muhammad Bilal</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Electronic</a:t>
                      </a:r>
                      <a:endParaRPr lang="en-US" sz="1100"/>
                    </a:p>
                    <a:p>
                      <a:pPr algn="l">
                        <a:lnSpc>
                          <a:spcPts val="2100"/>
                        </a:lnSpc>
                      </a:pPr>
                      <a:r>
                        <a:rPr lang="en-US" sz="1500">
                          <a:solidFill>
                            <a:srgbClr val="000000"/>
                          </a:solidFill>
                          <a:latin typeface="Alice"/>
                          <a:ea typeface="Alice"/>
                          <a:cs typeface="Alice"/>
                          <a:sym typeface="Alice"/>
                        </a:rPr>
                        <a:t>Commerce Research</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employs a reinforced model</a:t>
                      </a:r>
                      <a:endParaRPr lang="en-US" sz="1100"/>
                    </a:p>
                    <a:p>
                      <a:pPr algn="l">
                        <a:lnSpc>
                          <a:spcPts val="2100"/>
                        </a:lnSpc>
                      </a:pPr>
                      <a:r>
                        <a:rPr lang="en-US" sz="1500">
                          <a:solidFill>
                            <a:srgbClr val="000000"/>
                          </a:solidFill>
                          <a:latin typeface="Alice"/>
                          <a:ea typeface="Alice"/>
                          <a:cs typeface="Alice"/>
                          <a:sym typeface="Alice"/>
                        </a:rPr>
                        <a:t>that integrates sentiment analysis of</a:t>
                      </a:r>
                    </a:p>
                    <a:p>
                      <a:pPr algn="l">
                        <a:lnSpc>
                          <a:spcPts val="2100"/>
                        </a:lnSpc>
                      </a:pPr>
                      <a:r>
                        <a:rPr lang="en-US" sz="1500">
                          <a:solidFill>
                            <a:srgbClr val="000000"/>
                          </a:solidFill>
                          <a:latin typeface="Alice"/>
                          <a:ea typeface="Alice"/>
                          <a:cs typeface="Alice"/>
                          <a:sym typeface="Alice"/>
                        </a:rPr>
                        <a:t>tweets with technical indicators to predict</a:t>
                      </a:r>
                    </a:p>
                    <a:p>
                      <a:pPr algn="l">
                        <a:lnSpc>
                          <a:spcPts val="2100"/>
                        </a:lnSpc>
                      </a:pPr>
                      <a:r>
                        <a:rPr lang="en-US" sz="1500">
                          <a:solidFill>
                            <a:srgbClr val="000000"/>
                          </a:solidFill>
                          <a:latin typeface="Alice"/>
                          <a:ea typeface="Alice"/>
                          <a:cs typeface="Alice"/>
                          <a:sym typeface="Alice"/>
                        </a:rPr>
                        <a:t>stock market trends, tested on stock data</a:t>
                      </a:r>
                    </a:p>
                    <a:p>
                      <a:pPr algn="l">
                        <a:lnSpc>
                          <a:spcPts val="2100"/>
                        </a:lnSpc>
                      </a:pPr>
                      <a:r>
                        <a:rPr lang="en-US" sz="1500">
                          <a:solidFill>
                            <a:srgbClr val="000000"/>
                          </a:solidFill>
                          <a:latin typeface="Alice"/>
                          <a:ea typeface="Alice"/>
                          <a:cs typeface="Alice"/>
                          <a:sym typeface="Alice"/>
                        </a:rPr>
                        <a:t>from companies across different sectors.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While previous studies have focused on</a:t>
                      </a:r>
                      <a:endParaRPr lang="en-US" sz="1100"/>
                    </a:p>
                    <a:p>
                      <a:pPr algn="l">
                        <a:lnSpc>
                          <a:spcPts val="2100"/>
                        </a:lnSpc>
                      </a:pPr>
                      <a:r>
                        <a:rPr lang="en-US" sz="1500">
                          <a:solidFill>
                            <a:srgbClr val="000000"/>
                          </a:solidFill>
                          <a:latin typeface="Alice"/>
                          <a:ea typeface="Alice"/>
                          <a:cs typeface="Alice"/>
                          <a:sym typeface="Alice"/>
                        </a:rPr>
                        <a:t>social media sentiment alone, this research</a:t>
                      </a:r>
                    </a:p>
                    <a:p>
                      <a:pPr algn="l">
                        <a:lnSpc>
                          <a:spcPts val="2100"/>
                        </a:lnSpc>
                      </a:pPr>
                      <a:r>
                        <a:rPr lang="en-US" sz="1500">
                          <a:solidFill>
                            <a:srgbClr val="000000"/>
                          </a:solidFill>
                          <a:latin typeface="Alice"/>
                          <a:ea typeface="Alice"/>
                          <a:cs typeface="Alice"/>
                          <a:sym typeface="Alice"/>
                        </a:rPr>
                        <a:t>fills the gap by combining sentiment with</a:t>
                      </a:r>
                    </a:p>
                    <a:p>
                      <a:pPr algn="l">
                        <a:lnSpc>
                          <a:spcPts val="2100"/>
                        </a:lnSpc>
                      </a:pPr>
                      <a:r>
                        <a:rPr lang="en-US" sz="1500">
                          <a:solidFill>
                            <a:srgbClr val="000000"/>
                          </a:solidFill>
                          <a:latin typeface="Alice"/>
                          <a:ea typeface="Alice"/>
                          <a:cs typeface="Alice"/>
                          <a:sym typeface="Alice"/>
                        </a:rPr>
                        <a:t>technical analysis for enhanced stock price</a:t>
                      </a:r>
                    </a:p>
                    <a:p>
                      <a:pPr algn="l">
                        <a:lnSpc>
                          <a:spcPts val="2100"/>
                        </a:lnSpc>
                      </a:pPr>
                      <a:r>
                        <a:rPr lang="en-US" sz="1500">
                          <a:solidFill>
                            <a:srgbClr val="000000"/>
                          </a:solidFill>
                          <a:latin typeface="Alice"/>
                          <a:ea typeface="Alice"/>
                          <a:cs typeface="Alice"/>
                          <a:sym typeface="Alice"/>
                        </a:rPr>
                        <a:t>prediction accuracy.</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316456">
                <a:tc>
                  <a:txBody>
                    <a:bodyPr anchor="t" rtlCol="false"/>
                    <a:lstStyle/>
                    <a:p>
                      <a:pPr algn="ctr">
                        <a:lnSpc>
                          <a:spcPts val="2100"/>
                        </a:lnSpc>
                        <a:defRPr/>
                      </a:pPr>
                      <a:r>
                        <a:rPr lang="en-US" sz="1500">
                          <a:solidFill>
                            <a:srgbClr val="000000"/>
                          </a:solidFill>
                          <a:latin typeface="Alice"/>
                          <a:ea typeface="Alice"/>
                          <a:cs typeface="Alice"/>
                          <a:sym typeface="Alice"/>
                        </a:rPr>
                        <a:t>2</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Stock Market</a:t>
                      </a:r>
                      <a:endParaRPr lang="en-US" sz="1100"/>
                    </a:p>
                    <a:p>
                      <a:pPr algn="l">
                        <a:lnSpc>
                          <a:spcPts val="2100"/>
                        </a:lnSpc>
                      </a:pPr>
                      <a:r>
                        <a:rPr lang="en-US" sz="1500">
                          <a:solidFill>
                            <a:srgbClr val="000000"/>
                          </a:solidFill>
                          <a:latin typeface="Alice"/>
                          <a:ea typeface="Alice"/>
                          <a:cs typeface="Alice"/>
                          <a:sym typeface="Alice"/>
                        </a:rPr>
                        <a:t>Prediction Using</a:t>
                      </a:r>
                    </a:p>
                    <a:p>
                      <a:pPr algn="l">
                        <a:lnSpc>
                          <a:spcPts val="2100"/>
                        </a:lnSpc>
                      </a:pPr>
                      <a:r>
                        <a:rPr lang="en-US" sz="1500">
                          <a:solidFill>
                            <a:srgbClr val="000000"/>
                          </a:solidFill>
                          <a:latin typeface="Alice"/>
                          <a:ea typeface="Alice"/>
                          <a:cs typeface="Alice"/>
                          <a:sym typeface="Alice"/>
                        </a:rPr>
                        <a:t>LSTM(2024)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Abhishek Kothari,</a:t>
                      </a:r>
                      <a:endParaRPr lang="en-US" sz="1100"/>
                    </a:p>
                    <a:p>
                      <a:pPr algn="l">
                        <a:lnSpc>
                          <a:spcPts val="2100"/>
                        </a:lnSpc>
                      </a:pPr>
                      <a:r>
                        <a:rPr lang="en-US" sz="1500">
                          <a:solidFill>
                            <a:srgbClr val="000000"/>
                          </a:solidFill>
                          <a:latin typeface="Alice"/>
                          <a:ea typeface="Alice"/>
                          <a:cs typeface="Alice"/>
                          <a:sym typeface="Alice"/>
                        </a:rPr>
                        <a:t>Atharv Kulkarni,</a:t>
                      </a:r>
                    </a:p>
                    <a:p>
                      <a:pPr algn="l">
                        <a:lnSpc>
                          <a:spcPts val="2100"/>
                        </a:lnSpc>
                      </a:pPr>
                      <a:r>
                        <a:rPr lang="en-US" sz="1500">
                          <a:solidFill>
                            <a:srgbClr val="000000"/>
                          </a:solidFill>
                          <a:latin typeface="Alice"/>
                          <a:ea typeface="Alice"/>
                          <a:cs typeface="Alice"/>
                          <a:sym typeface="Alice"/>
                        </a:rPr>
                        <a:t>Tejas Kohade &amp;</a:t>
                      </a:r>
                    </a:p>
                    <a:p>
                      <a:pPr algn="l">
                        <a:lnSpc>
                          <a:spcPts val="2100"/>
                        </a:lnSpc>
                      </a:pPr>
                      <a:r>
                        <a:rPr lang="en-US" sz="1500">
                          <a:solidFill>
                            <a:srgbClr val="000000"/>
                          </a:solidFill>
                          <a:latin typeface="Alice"/>
                          <a:ea typeface="Alice"/>
                          <a:cs typeface="Alice"/>
                          <a:sym typeface="Alice"/>
                        </a:rPr>
                        <a:t>Chetan Pawar</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Smart Trends in</a:t>
                      </a:r>
                      <a:endParaRPr lang="en-US" sz="1100"/>
                    </a:p>
                    <a:p>
                      <a:pPr algn="l">
                        <a:lnSpc>
                          <a:spcPts val="2100"/>
                        </a:lnSpc>
                      </a:pPr>
                      <a:r>
                        <a:rPr lang="en-US" sz="1500">
                          <a:solidFill>
                            <a:srgbClr val="000000"/>
                          </a:solidFill>
                          <a:latin typeface="Alice"/>
                          <a:ea typeface="Alice"/>
                          <a:cs typeface="Alice"/>
                          <a:sym typeface="Alice"/>
                        </a:rPr>
                        <a:t>Computing and</a:t>
                      </a:r>
                    </a:p>
                    <a:p>
                      <a:pPr algn="l">
                        <a:lnSpc>
                          <a:spcPts val="2100"/>
                        </a:lnSpc>
                      </a:pPr>
                      <a:r>
                        <a:rPr lang="en-US" sz="1500">
                          <a:solidFill>
                            <a:srgbClr val="000000"/>
                          </a:solidFill>
                          <a:latin typeface="Alice"/>
                          <a:ea typeface="Alice"/>
                          <a:cs typeface="Alice"/>
                          <a:sym typeface="Alice"/>
                        </a:rPr>
                        <a:t>Communications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applies LSTM neural networks,</a:t>
                      </a:r>
                      <a:endParaRPr lang="en-US" sz="1100"/>
                    </a:p>
                    <a:p>
                      <a:pPr algn="l">
                        <a:lnSpc>
                          <a:spcPts val="2100"/>
                        </a:lnSpc>
                      </a:pPr>
                      <a:r>
                        <a:rPr lang="en-US" sz="1500">
                          <a:solidFill>
                            <a:srgbClr val="000000"/>
                          </a:solidFill>
                          <a:latin typeface="Alice"/>
                          <a:ea typeface="Alice"/>
                          <a:cs typeface="Alice"/>
                          <a:sym typeface="Alice"/>
                        </a:rPr>
                        <a:t>incorporating nine predictors from</a:t>
                      </a:r>
                    </a:p>
                    <a:p>
                      <a:pPr algn="l">
                        <a:lnSpc>
                          <a:spcPts val="2100"/>
                        </a:lnSpc>
                      </a:pPr>
                      <a:r>
                        <a:rPr lang="en-US" sz="1500">
                          <a:solidFill>
                            <a:srgbClr val="000000"/>
                          </a:solidFill>
                          <a:latin typeface="Alice"/>
                          <a:ea typeface="Alice"/>
                          <a:cs typeface="Alice"/>
                          <a:sym typeface="Alice"/>
                        </a:rPr>
                        <a:t>market fundamentals, macroeconomics,</a:t>
                      </a:r>
                    </a:p>
                    <a:p>
                      <a:pPr algn="l">
                        <a:lnSpc>
                          <a:spcPts val="2100"/>
                        </a:lnSpc>
                      </a:pPr>
                      <a:r>
                        <a:rPr lang="en-US" sz="1500">
                          <a:solidFill>
                            <a:srgbClr val="000000"/>
                          </a:solidFill>
                          <a:latin typeface="Alice"/>
                          <a:ea typeface="Alice"/>
                          <a:cs typeface="Alice"/>
                          <a:sym typeface="Alice"/>
                        </a:rPr>
                        <a:t>and technical indicators to forecast NSE</a:t>
                      </a:r>
                    </a:p>
                    <a:p>
                      <a:pPr algn="l">
                        <a:lnSpc>
                          <a:spcPts val="2100"/>
                        </a:lnSpc>
                      </a:pPr>
                      <a:r>
                        <a:rPr lang="en-US" sz="1500">
                          <a:solidFill>
                            <a:srgbClr val="000000"/>
                          </a:solidFill>
                          <a:latin typeface="Alice"/>
                          <a:ea typeface="Alice"/>
                          <a:cs typeface="Alice"/>
                          <a:sym typeface="Alice"/>
                        </a:rPr>
                        <a:t>stock prices, evaluated through metrics</a:t>
                      </a:r>
                    </a:p>
                    <a:p>
                      <a:pPr algn="l">
                        <a:lnSpc>
                          <a:spcPts val="2100"/>
                        </a:lnSpc>
                      </a:pPr>
                      <a:r>
                        <a:rPr lang="en-US" sz="1500">
                          <a:solidFill>
                            <a:srgbClr val="000000"/>
                          </a:solidFill>
                          <a:latin typeface="Alice"/>
                          <a:ea typeface="Alice"/>
                          <a:cs typeface="Alice"/>
                          <a:sym typeface="Alice"/>
                        </a:rPr>
                        <a:t>like RMSE, MAPE, and correlation</a:t>
                      </a:r>
                    </a:p>
                    <a:p>
                      <a:pPr algn="l">
                        <a:lnSpc>
                          <a:spcPts val="2100"/>
                        </a:lnSpc>
                      </a:pPr>
                      <a:r>
                        <a:rPr lang="en-US" sz="1500">
                          <a:solidFill>
                            <a:srgbClr val="000000"/>
                          </a:solidFill>
                          <a:latin typeface="Alice"/>
                          <a:ea typeface="Alice"/>
                          <a:cs typeface="Alice"/>
                          <a:sym typeface="Alice"/>
                        </a:rPr>
                        <a:t>coefficient.</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Previous models often focus on simpler</a:t>
                      </a:r>
                      <a:endParaRPr lang="en-US" sz="1100"/>
                    </a:p>
                    <a:p>
                      <a:pPr algn="l">
                        <a:lnSpc>
                          <a:spcPts val="2100"/>
                        </a:lnSpc>
                      </a:pPr>
                      <a:r>
                        <a:rPr lang="en-US" sz="1500">
                          <a:solidFill>
                            <a:srgbClr val="000000"/>
                          </a:solidFill>
                          <a:latin typeface="Alice"/>
                          <a:ea typeface="Alice"/>
                          <a:cs typeface="Alice"/>
                          <a:sym typeface="Alice"/>
                        </a:rPr>
                        <a:t>approaches, whereas this research integrates</a:t>
                      </a:r>
                    </a:p>
                    <a:p>
                      <a:pPr algn="l">
                        <a:lnSpc>
                          <a:spcPts val="2100"/>
                        </a:lnSpc>
                      </a:pPr>
                      <a:r>
                        <a:rPr lang="en-US" sz="1500">
                          <a:solidFill>
                            <a:srgbClr val="000000"/>
                          </a:solidFill>
                          <a:latin typeface="Alice"/>
                          <a:ea typeface="Alice"/>
                          <a:cs typeface="Alice"/>
                          <a:sym typeface="Alice"/>
                        </a:rPr>
                        <a:t>multiple predictors with advanced LSTM</a:t>
                      </a:r>
                    </a:p>
                    <a:p>
                      <a:pPr algn="l">
                        <a:lnSpc>
                          <a:spcPts val="2100"/>
                        </a:lnSpc>
                      </a:pPr>
                      <a:r>
                        <a:rPr lang="en-US" sz="1500">
                          <a:solidFill>
                            <a:srgbClr val="000000"/>
                          </a:solidFill>
                          <a:latin typeface="Alice"/>
                          <a:ea typeface="Alice"/>
                          <a:cs typeface="Alice"/>
                          <a:sym typeface="Alice"/>
                        </a:rPr>
                        <a:t>techniques for improved stock market</a:t>
                      </a:r>
                    </a:p>
                    <a:p>
                      <a:pPr algn="l">
                        <a:lnSpc>
                          <a:spcPts val="2100"/>
                        </a:lnSpc>
                      </a:pPr>
                      <a:r>
                        <a:rPr lang="en-US" sz="1500">
                          <a:solidFill>
                            <a:srgbClr val="000000"/>
                          </a:solidFill>
                          <a:latin typeface="Alice"/>
                          <a:ea typeface="Alice"/>
                          <a:cs typeface="Alice"/>
                          <a:sym typeface="Alice"/>
                        </a:rPr>
                        <a:t>prediction accuracy.</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316456">
                <a:tc>
                  <a:txBody>
                    <a:bodyPr anchor="t" rtlCol="false"/>
                    <a:lstStyle/>
                    <a:p>
                      <a:pPr algn="ctr">
                        <a:lnSpc>
                          <a:spcPts val="2100"/>
                        </a:lnSpc>
                        <a:defRPr/>
                      </a:pPr>
                      <a:r>
                        <a:rPr lang="en-US" sz="1500">
                          <a:solidFill>
                            <a:srgbClr val="000000"/>
                          </a:solidFill>
                          <a:latin typeface="Alice"/>
                          <a:ea typeface="Alice"/>
                          <a:cs typeface="Alice"/>
                          <a:sym typeface="Alice"/>
                        </a:rPr>
                        <a:t>3</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Stock market</a:t>
                      </a:r>
                      <a:endParaRPr lang="en-US" sz="1100"/>
                    </a:p>
                    <a:p>
                      <a:pPr algn="l">
                        <a:lnSpc>
                          <a:spcPts val="2100"/>
                        </a:lnSpc>
                      </a:pPr>
                      <a:r>
                        <a:rPr lang="en-US" sz="1500">
                          <a:solidFill>
                            <a:srgbClr val="000000"/>
                          </a:solidFill>
                          <a:latin typeface="Alice"/>
                          <a:ea typeface="Alice"/>
                          <a:cs typeface="Alice"/>
                          <a:sym typeface="Alice"/>
                        </a:rPr>
                        <a:t>prediction with</a:t>
                      </a:r>
                    </a:p>
                    <a:p>
                      <a:pPr algn="l">
                        <a:lnSpc>
                          <a:spcPts val="2100"/>
                        </a:lnSpc>
                      </a:pPr>
                      <a:r>
                        <a:rPr lang="en-US" sz="1500">
                          <a:solidFill>
                            <a:srgbClr val="000000"/>
                          </a:solidFill>
                          <a:latin typeface="Alice"/>
                          <a:ea typeface="Alice"/>
                          <a:cs typeface="Alice"/>
                          <a:sym typeface="Alice"/>
                        </a:rPr>
                        <a:t>political data Analysis</a:t>
                      </a:r>
                    </a:p>
                    <a:p>
                      <a:pPr algn="l">
                        <a:lnSpc>
                          <a:spcPts val="2100"/>
                        </a:lnSpc>
                      </a:pPr>
                      <a:r>
                        <a:rPr lang="en-US" sz="1500">
                          <a:solidFill>
                            <a:srgbClr val="000000"/>
                          </a:solidFill>
                          <a:latin typeface="Alice"/>
                          <a:ea typeface="Alice"/>
                          <a:cs typeface="Alice"/>
                          <a:sym typeface="Alice"/>
                        </a:rPr>
                        <a:t>(SP-PDA) model for</a:t>
                      </a:r>
                    </a:p>
                    <a:p>
                      <a:pPr algn="l">
                        <a:lnSpc>
                          <a:spcPts val="2100"/>
                        </a:lnSpc>
                      </a:pPr>
                      <a:r>
                        <a:rPr lang="en-US" sz="1500">
                          <a:solidFill>
                            <a:srgbClr val="000000"/>
                          </a:solidFill>
                          <a:latin typeface="Alice"/>
                          <a:ea typeface="Alice"/>
                          <a:cs typeface="Alice"/>
                          <a:sym typeface="Alice"/>
                        </a:rPr>
                        <a:t>handling big</a:t>
                      </a:r>
                    </a:p>
                    <a:p>
                      <a:pPr algn="l">
                        <a:lnSpc>
                          <a:spcPts val="2100"/>
                        </a:lnSpc>
                      </a:pPr>
                      <a:r>
                        <a:rPr lang="en-US" sz="1500">
                          <a:solidFill>
                            <a:srgbClr val="000000"/>
                          </a:solidFill>
                          <a:latin typeface="Alice"/>
                          <a:ea typeface="Alice"/>
                          <a:cs typeface="Alice"/>
                          <a:sym typeface="Alice"/>
                        </a:rPr>
                        <a:t>data(2024)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Yalanati Ayyappa &amp;</a:t>
                      </a:r>
                      <a:endParaRPr lang="en-US" sz="1100"/>
                    </a:p>
                    <a:p>
                      <a:pPr algn="l">
                        <a:lnSpc>
                          <a:spcPts val="2100"/>
                        </a:lnSpc>
                      </a:pPr>
                      <a:r>
                        <a:rPr lang="en-US" sz="1500">
                          <a:solidFill>
                            <a:srgbClr val="000000"/>
                          </a:solidFill>
                          <a:latin typeface="Alice"/>
                          <a:ea typeface="Alice"/>
                          <a:cs typeface="Alice"/>
                          <a:sym typeface="Alice"/>
                        </a:rPr>
                        <a:t>A. P. Siva Kumar</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Multimedia Tools</a:t>
                      </a:r>
                      <a:endParaRPr lang="en-US" sz="1100"/>
                    </a:p>
                    <a:p>
                      <a:pPr algn="l">
                        <a:lnSpc>
                          <a:spcPts val="2100"/>
                        </a:lnSpc>
                      </a:pPr>
                      <a:r>
                        <a:rPr lang="en-US" sz="1500">
                          <a:solidFill>
                            <a:srgbClr val="000000"/>
                          </a:solidFill>
                          <a:latin typeface="Alice"/>
                          <a:ea typeface="Alice"/>
                          <a:cs typeface="Alice"/>
                          <a:sym typeface="Alice"/>
                        </a:rPr>
                        <a:t>and Applications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introduces the SP-PDA model,</a:t>
                      </a:r>
                      <a:endParaRPr lang="en-US" sz="1100"/>
                    </a:p>
                    <a:p>
                      <a:pPr algn="l">
                        <a:lnSpc>
                          <a:spcPts val="2100"/>
                        </a:lnSpc>
                      </a:pPr>
                      <a:r>
                        <a:rPr lang="en-US" sz="1500">
                          <a:solidFill>
                            <a:srgbClr val="000000"/>
                          </a:solidFill>
                          <a:latin typeface="Alice"/>
                          <a:ea typeface="Alice"/>
                          <a:cs typeface="Alice"/>
                          <a:sym typeface="Alice"/>
                        </a:rPr>
                        <a:t>which integrates stock, news, and political</a:t>
                      </a:r>
                    </a:p>
                    <a:p>
                      <a:pPr algn="l">
                        <a:lnSpc>
                          <a:spcPts val="2100"/>
                        </a:lnSpc>
                      </a:pPr>
                      <a:r>
                        <a:rPr lang="en-US" sz="1500">
                          <a:solidFill>
                            <a:srgbClr val="000000"/>
                          </a:solidFill>
                          <a:latin typeface="Alice"/>
                          <a:ea typeface="Alice"/>
                          <a:cs typeface="Alice"/>
                          <a:sym typeface="Alice"/>
                        </a:rPr>
                        <a:t>data with an ensemble of machine</a:t>
                      </a:r>
                    </a:p>
                    <a:p>
                      <a:pPr algn="l">
                        <a:lnSpc>
                          <a:spcPts val="2100"/>
                        </a:lnSpc>
                      </a:pPr>
                      <a:r>
                        <a:rPr lang="en-US" sz="1500">
                          <a:solidFill>
                            <a:srgbClr val="000000"/>
                          </a:solidFill>
                          <a:latin typeface="Alice"/>
                          <a:ea typeface="Alice"/>
                          <a:cs typeface="Alice"/>
                          <a:sym typeface="Alice"/>
                        </a:rPr>
                        <a:t>learning classifiers, optimized using the</a:t>
                      </a:r>
                    </a:p>
                    <a:p>
                      <a:pPr algn="l">
                        <a:lnSpc>
                          <a:spcPts val="2100"/>
                        </a:lnSpc>
                      </a:pPr>
                      <a:r>
                        <a:rPr lang="en-US" sz="1500">
                          <a:solidFill>
                            <a:srgbClr val="000000"/>
                          </a:solidFill>
                          <a:latin typeface="Alice"/>
                          <a:ea typeface="Alice"/>
                          <a:cs typeface="Alice"/>
                          <a:sym typeface="Alice"/>
                        </a:rPr>
                        <a:t>DMUWS-based GND algorithm for stock</a:t>
                      </a:r>
                    </a:p>
                    <a:p>
                      <a:pPr algn="l">
                        <a:lnSpc>
                          <a:spcPts val="2100"/>
                        </a:lnSpc>
                      </a:pPr>
                      <a:r>
                        <a:rPr lang="en-US" sz="1500">
                          <a:solidFill>
                            <a:srgbClr val="000000"/>
                          </a:solidFill>
                          <a:latin typeface="Alice"/>
                          <a:ea typeface="Alice"/>
                          <a:cs typeface="Alice"/>
                          <a:sym typeface="Alice"/>
                        </a:rPr>
                        <a:t>market prediction.</a:t>
                      </a:r>
                    </a:p>
                    <a:p>
                      <a:pPr algn="l">
                        <a:lnSpc>
                          <a:spcPts val="2100"/>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This research fills the gap by incorporating</a:t>
                      </a:r>
                      <a:endParaRPr lang="en-US" sz="1100"/>
                    </a:p>
                    <a:p>
                      <a:pPr algn="l">
                        <a:lnSpc>
                          <a:spcPts val="2100"/>
                        </a:lnSpc>
                      </a:pPr>
                      <a:r>
                        <a:rPr lang="en-US" sz="1500">
                          <a:solidFill>
                            <a:srgbClr val="000000"/>
                          </a:solidFill>
                          <a:latin typeface="Alice"/>
                          <a:ea typeface="Alice"/>
                          <a:cs typeface="Alice"/>
                          <a:sym typeface="Alice"/>
                        </a:rPr>
                        <a:t>political data and advanced optimization</a:t>
                      </a:r>
                    </a:p>
                    <a:p>
                      <a:pPr algn="l">
                        <a:lnSpc>
                          <a:spcPts val="2100"/>
                        </a:lnSpc>
                      </a:pPr>
                      <a:r>
                        <a:rPr lang="en-US" sz="1500">
                          <a:solidFill>
                            <a:srgbClr val="000000"/>
                          </a:solidFill>
                          <a:latin typeface="Alice"/>
                          <a:ea typeface="Alice"/>
                          <a:cs typeface="Alice"/>
                          <a:sym typeface="Alice"/>
                        </a:rPr>
                        <a:t>techniques, improving prediction accuracy</a:t>
                      </a:r>
                    </a:p>
                    <a:p>
                      <a:pPr algn="l">
                        <a:lnSpc>
                          <a:spcPts val="2100"/>
                        </a:lnSpc>
                      </a:pPr>
                      <a:r>
                        <a:rPr lang="en-US" sz="1500">
                          <a:solidFill>
                            <a:srgbClr val="000000"/>
                          </a:solidFill>
                          <a:latin typeface="Alice"/>
                          <a:ea typeface="Alice"/>
                          <a:cs typeface="Alice"/>
                          <a:sym typeface="Alice"/>
                        </a:rPr>
                        <a:t>compared to traditional models.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TextBox 8" id="8"/>
          <p:cNvSpPr txBox="true"/>
          <p:nvPr/>
        </p:nvSpPr>
        <p:spPr>
          <a:xfrm rot="0">
            <a:off x="2398406" y="1012576"/>
            <a:ext cx="13491187" cy="1190625"/>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Literature survey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34890" y="-1143462"/>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2" t="0" r="-2"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257" t="0" r="-257" b="0"/>
            </a:stretch>
          </a:blipFill>
        </p:spPr>
      </p:sp>
      <p:sp>
        <p:nvSpPr>
          <p:cNvPr name="Freeform 4" id="4"/>
          <p:cNvSpPr/>
          <p:nvPr/>
        </p:nvSpPr>
        <p:spPr>
          <a:xfrm flipH="false" flipV="false" rot="0">
            <a:off x="354803" y="5346462"/>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Freeform 6" id="6"/>
          <p:cNvSpPr/>
          <p:nvPr/>
        </p:nvSpPr>
        <p:spPr>
          <a:xfrm flipH="false" flipV="false" rot="-5400000">
            <a:off x="17259300" y="18221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graphicFrame>
        <p:nvGraphicFramePr>
          <p:cNvPr name="Table 7" id="7"/>
          <p:cNvGraphicFramePr>
            <a:graphicFrameLocks noGrp="true"/>
          </p:cNvGraphicFramePr>
          <p:nvPr/>
        </p:nvGraphicFramePr>
        <p:xfrm>
          <a:off x="1028700" y="2154921"/>
          <a:ext cx="16107879" cy="7056978"/>
        </p:xfrm>
        <a:graphic>
          <a:graphicData uri="http://schemas.openxmlformats.org/drawingml/2006/table">
            <a:tbl>
              <a:tblPr/>
              <a:tblGrid>
                <a:gridCol w="1021626"/>
                <a:gridCol w="2332657"/>
                <a:gridCol w="2171578"/>
                <a:gridCol w="2208446"/>
                <a:gridCol w="4062027"/>
                <a:gridCol w="4311544"/>
              </a:tblGrid>
              <a:tr h="788639">
                <a:tc>
                  <a:txBody>
                    <a:bodyPr anchor="t" rtlCol="false"/>
                    <a:lstStyle/>
                    <a:p>
                      <a:pPr algn="l">
                        <a:lnSpc>
                          <a:spcPts val="2520"/>
                        </a:lnSpc>
                        <a:defRPr/>
                      </a:pPr>
                      <a:r>
                        <a:rPr lang="en-US" sz="1800">
                          <a:solidFill>
                            <a:srgbClr val="000000"/>
                          </a:solidFill>
                          <a:latin typeface="Alice"/>
                          <a:ea typeface="Alice"/>
                          <a:cs typeface="Alice"/>
                          <a:sym typeface="Alice"/>
                        </a:rPr>
                        <a:t>S.No.</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Authors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Journal</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Methodology</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Research Gap</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049415">
                <a:tc>
                  <a:txBody>
                    <a:bodyPr anchor="t" rtlCol="false"/>
                    <a:lstStyle/>
                    <a:p>
                      <a:pPr algn="ctr">
                        <a:lnSpc>
                          <a:spcPts val="2100"/>
                        </a:lnSpc>
                        <a:defRPr/>
                      </a:pPr>
                      <a:r>
                        <a:rPr lang="en-US" sz="1500">
                          <a:solidFill>
                            <a:srgbClr val="000000"/>
                          </a:solidFill>
                          <a:latin typeface="Alice"/>
                          <a:ea typeface="Alice"/>
                          <a:cs typeface="Alice"/>
                          <a:sym typeface="Alice"/>
                        </a:rPr>
                        <a:t>4</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Stock Market</a:t>
                      </a:r>
                      <a:endParaRPr lang="en-US" sz="1100"/>
                    </a:p>
                    <a:p>
                      <a:pPr algn="l">
                        <a:lnSpc>
                          <a:spcPts val="2100"/>
                        </a:lnSpc>
                      </a:pPr>
                      <a:r>
                        <a:rPr lang="en-US" sz="1500">
                          <a:solidFill>
                            <a:srgbClr val="000000"/>
                          </a:solidFill>
                          <a:latin typeface="Alice"/>
                          <a:ea typeface="Alice"/>
                          <a:cs typeface="Alice"/>
                          <a:sym typeface="Alice"/>
                        </a:rPr>
                        <a:t>Prediction Using</a:t>
                      </a:r>
                    </a:p>
                    <a:p>
                      <a:pPr algn="l">
                        <a:lnSpc>
                          <a:spcPts val="2100"/>
                        </a:lnSpc>
                      </a:pPr>
                      <a:r>
                        <a:rPr lang="en-US" sz="1500">
                          <a:solidFill>
                            <a:srgbClr val="000000"/>
                          </a:solidFill>
                          <a:latin typeface="Alice"/>
                          <a:ea typeface="Alice"/>
                          <a:cs typeface="Alice"/>
                          <a:sym typeface="Alice"/>
                        </a:rPr>
                        <a:t>Social Media</a:t>
                      </a:r>
                    </a:p>
                    <a:p>
                      <a:pPr algn="l">
                        <a:lnSpc>
                          <a:spcPts val="2100"/>
                        </a:lnSpc>
                      </a:pPr>
                      <a:r>
                        <a:rPr lang="en-US" sz="1500">
                          <a:solidFill>
                            <a:srgbClr val="000000"/>
                          </a:solidFill>
                          <a:latin typeface="Alice"/>
                          <a:ea typeface="Alice"/>
                          <a:cs typeface="Alice"/>
                          <a:sym typeface="Alice"/>
                        </a:rPr>
                        <a:t>Sentiments(2024)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Ayush Upadhyay,</a:t>
                      </a:r>
                      <a:endParaRPr lang="en-US" sz="1100"/>
                    </a:p>
                    <a:p>
                      <a:pPr algn="l">
                        <a:lnSpc>
                          <a:spcPts val="2100"/>
                        </a:lnSpc>
                      </a:pPr>
                      <a:r>
                        <a:rPr lang="en-US" sz="1500">
                          <a:solidFill>
                            <a:srgbClr val="000000"/>
                          </a:solidFill>
                          <a:latin typeface="Alice"/>
                          <a:ea typeface="Alice"/>
                          <a:cs typeface="Alice"/>
                          <a:sym typeface="Alice"/>
                        </a:rPr>
                        <a:t>Harsh Jain, Prateek</a:t>
                      </a:r>
                    </a:p>
                    <a:p>
                      <a:pPr algn="l">
                        <a:lnSpc>
                          <a:spcPts val="2100"/>
                        </a:lnSpc>
                      </a:pPr>
                      <a:r>
                        <a:rPr lang="en-US" sz="1500">
                          <a:solidFill>
                            <a:srgbClr val="000000"/>
                          </a:solidFill>
                          <a:latin typeface="Alice"/>
                          <a:ea typeface="Alice"/>
                          <a:cs typeface="Alice"/>
                          <a:sym typeface="Alice"/>
                        </a:rPr>
                        <a:t>Dhingra, Nisha</a:t>
                      </a:r>
                    </a:p>
                    <a:p>
                      <a:pPr algn="l">
                        <a:lnSpc>
                          <a:spcPts val="2100"/>
                        </a:lnSpc>
                      </a:pPr>
                      <a:r>
                        <a:rPr lang="en-US" sz="1500">
                          <a:solidFill>
                            <a:srgbClr val="000000"/>
                          </a:solidFill>
                          <a:latin typeface="Alice"/>
                          <a:ea typeface="Alice"/>
                          <a:cs typeface="Alice"/>
                          <a:sym typeface="Alice"/>
                        </a:rPr>
                        <a:t>Kandhoul, Sanjay K.</a:t>
                      </a:r>
                    </a:p>
                    <a:p>
                      <a:pPr algn="l">
                        <a:lnSpc>
                          <a:spcPts val="2100"/>
                        </a:lnSpc>
                      </a:pPr>
                      <a:r>
                        <a:rPr lang="en-US" sz="1500">
                          <a:solidFill>
                            <a:srgbClr val="000000"/>
                          </a:solidFill>
                          <a:latin typeface="Alice"/>
                          <a:ea typeface="Alice"/>
                          <a:cs typeface="Alice"/>
                          <a:sym typeface="Alice"/>
                        </a:rPr>
                        <a:t>Dhurandher &amp; Isaac</a:t>
                      </a:r>
                    </a:p>
                    <a:p>
                      <a:pPr algn="l">
                        <a:lnSpc>
                          <a:spcPts val="2100"/>
                        </a:lnSpc>
                      </a:pPr>
                      <a:r>
                        <a:rPr lang="en-US" sz="1500">
                          <a:solidFill>
                            <a:srgbClr val="000000"/>
                          </a:solidFill>
                          <a:latin typeface="Alice"/>
                          <a:ea typeface="Alice"/>
                          <a:cs typeface="Alice"/>
                          <a:sym typeface="Alice"/>
                        </a:rPr>
                        <a:t>Woungang</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Complex, Intelligent</a:t>
                      </a:r>
                      <a:endParaRPr lang="en-US" sz="1100"/>
                    </a:p>
                    <a:p>
                      <a:pPr algn="l">
                        <a:lnSpc>
                          <a:spcPts val="2100"/>
                        </a:lnSpc>
                      </a:pPr>
                      <a:r>
                        <a:rPr lang="en-US" sz="1500">
                          <a:solidFill>
                            <a:srgbClr val="000000"/>
                          </a:solidFill>
                          <a:latin typeface="Alice"/>
                          <a:ea typeface="Alice"/>
                          <a:cs typeface="Alice"/>
                          <a:sym typeface="Alice"/>
                        </a:rPr>
                        <a:t>and Software</a:t>
                      </a:r>
                    </a:p>
                    <a:p>
                      <a:pPr algn="l">
                        <a:lnSpc>
                          <a:spcPts val="2100"/>
                        </a:lnSpc>
                      </a:pPr>
                      <a:r>
                        <a:rPr lang="en-US" sz="1500">
                          <a:solidFill>
                            <a:srgbClr val="000000"/>
                          </a:solidFill>
                          <a:latin typeface="Alice"/>
                          <a:ea typeface="Alice"/>
                          <a:cs typeface="Alice"/>
                          <a:sym typeface="Alice"/>
                        </a:rPr>
                        <a:t>Intensive Systems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develops the TBHAG model,</a:t>
                      </a:r>
                      <a:endParaRPr lang="en-US" sz="1100"/>
                    </a:p>
                    <a:p>
                      <a:pPr algn="l">
                        <a:lnSpc>
                          <a:spcPts val="2100"/>
                        </a:lnSpc>
                      </a:pPr>
                      <a:r>
                        <a:rPr lang="en-US" sz="1500">
                          <a:solidFill>
                            <a:srgbClr val="000000"/>
                          </a:solidFill>
                          <a:latin typeface="Alice"/>
                          <a:ea typeface="Alice"/>
                          <a:cs typeface="Alice"/>
                          <a:sym typeface="Alice"/>
                        </a:rPr>
                        <a:t>combining TextBlob sentiment analysis of</a:t>
                      </a:r>
                    </a:p>
                    <a:p>
                      <a:pPr algn="l">
                        <a:lnSpc>
                          <a:spcPts val="2100"/>
                        </a:lnSpc>
                      </a:pPr>
                      <a:r>
                        <a:rPr lang="en-US" sz="1500">
                          <a:solidFill>
                            <a:srgbClr val="000000"/>
                          </a:solidFill>
                          <a:latin typeface="Alice"/>
                          <a:ea typeface="Alice"/>
                          <a:cs typeface="Alice"/>
                          <a:sym typeface="Alice"/>
                        </a:rPr>
                        <a:t>Twitter data with a hybrid ARIMA-GARCH</a:t>
                      </a:r>
                    </a:p>
                    <a:p>
                      <a:pPr algn="l">
                        <a:lnSpc>
                          <a:spcPts val="2100"/>
                        </a:lnSpc>
                      </a:pPr>
                      <a:r>
                        <a:rPr lang="en-US" sz="1500">
                          <a:solidFill>
                            <a:srgbClr val="000000"/>
                          </a:solidFill>
                          <a:latin typeface="Alice"/>
                          <a:ea typeface="Alice"/>
                          <a:cs typeface="Alice"/>
                          <a:sym typeface="Alice"/>
                        </a:rPr>
                        <a:t>model to predict stock movement for</a:t>
                      </a:r>
                    </a:p>
                    <a:p>
                      <a:pPr algn="l">
                        <a:lnSpc>
                          <a:spcPts val="2100"/>
                        </a:lnSpc>
                      </a:pPr>
                      <a:r>
                        <a:rPr lang="en-US" sz="1500">
                          <a:solidFill>
                            <a:srgbClr val="000000"/>
                          </a:solidFill>
                          <a:latin typeface="Alice"/>
                          <a:ea typeface="Alice"/>
                          <a:cs typeface="Alice"/>
                          <a:sym typeface="Alice"/>
                        </a:rPr>
                        <a:t>NIFTY 50.</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While previous models largely omit</a:t>
                      </a:r>
                      <a:endParaRPr lang="en-US" sz="1100"/>
                    </a:p>
                    <a:p>
                      <a:pPr algn="l">
                        <a:lnSpc>
                          <a:spcPts val="2100"/>
                        </a:lnSpc>
                      </a:pPr>
                      <a:r>
                        <a:rPr lang="en-US" sz="1500">
                          <a:solidFill>
                            <a:srgbClr val="000000"/>
                          </a:solidFill>
                          <a:latin typeface="Alice"/>
                          <a:ea typeface="Alice"/>
                          <a:cs typeface="Alice"/>
                          <a:sym typeface="Alice"/>
                        </a:rPr>
                        <a:t>sentiment integration, this research</a:t>
                      </a:r>
                    </a:p>
                    <a:p>
                      <a:pPr algn="l">
                        <a:lnSpc>
                          <a:spcPts val="2100"/>
                        </a:lnSpc>
                      </a:pPr>
                      <a:r>
                        <a:rPr lang="en-US" sz="1500">
                          <a:solidFill>
                            <a:srgbClr val="000000"/>
                          </a:solidFill>
                          <a:latin typeface="Alice"/>
                          <a:ea typeface="Alice"/>
                          <a:cs typeface="Alice"/>
                          <a:sym typeface="Alice"/>
                        </a:rPr>
                        <a:t>addresses the gap by incorporating investor</a:t>
                      </a:r>
                    </a:p>
                    <a:p>
                      <a:pPr algn="l">
                        <a:lnSpc>
                          <a:spcPts val="2100"/>
                        </a:lnSpc>
                      </a:pPr>
                      <a:r>
                        <a:rPr lang="en-US" sz="1500">
                          <a:solidFill>
                            <a:srgbClr val="000000"/>
                          </a:solidFill>
                          <a:latin typeface="Alice"/>
                          <a:ea typeface="Alice"/>
                          <a:cs typeface="Alice"/>
                          <a:sym typeface="Alice"/>
                        </a:rPr>
                        <a:t>sentiment with traditional time series</a:t>
                      </a:r>
                    </a:p>
                    <a:p>
                      <a:pPr algn="l">
                        <a:lnSpc>
                          <a:spcPts val="2100"/>
                        </a:lnSpc>
                      </a:pPr>
                      <a:r>
                        <a:rPr lang="en-US" sz="1500">
                          <a:solidFill>
                            <a:srgbClr val="000000"/>
                          </a:solidFill>
                          <a:latin typeface="Alice"/>
                          <a:ea typeface="Alice"/>
                          <a:cs typeface="Alice"/>
                          <a:sym typeface="Alice"/>
                        </a:rPr>
                        <a:t>models for improved stock market</a:t>
                      </a:r>
                    </a:p>
                    <a:p>
                      <a:pPr algn="l">
                        <a:lnSpc>
                          <a:spcPts val="2100"/>
                        </a:lnSpc>
                      </a:pPr>
                      <a:r>
                        <a:rPr lang="en-US" sz="1500">
                          <a:solidFill>
                            <a:srgbClr val="000000"/>
                          </a:solidFill>
                          <a:latin typeface="Alice"/>
                          <a:ea typeface="Alice"/>
                          <a:cs typeface="Alice"/>
                          <a:sym typeface="Alice"/>
                        </a:rPr>
                        <a:t>prediction accuracy.</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049415">
                <a:tc>
                  <a:txBody>
                    <a:bodyPr anchor="t" rtlCol="false"/>
                    <a:lstStyle/>
                    <a:p>
                      <a:pPr algn="ctr">
                        <a:lnSpc>
                          <a:spcPts val="2100"/>
                        </a:lnSpc>
                        <a:defRPr/>
                      </a:pPr>
                      <a:r>
                        <a:rPr lang="en-US" sz="1500">
                          <a:solidFill>
                            <a:srgbClr val="000000"/>
                          </a:solidFill>
                          <a:latin typeface="Alice"/>
                          <a:ea typeface="Alice"/>
                          <a:cs typeface="Alice"/>
                          <a:sym typeface="Alice"/>
                        </a:rPr>
                        <a:t>5</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Stock Market</a:t>
                      </a:r>
                      <a:endParaRPr lang="en-US" sz="1100"/>
                    </a:p>
                    <a:p>
                      <a:pPr algn="l">
                        <a:lnSpc>
                          <a:spcPts val="2100"/>
                        </a:lnSpc>
                      </a:pPr>
                      <a:r>
                        <a:rPr lang="en-US" sz="1500">
                          <a:solidFill>
                            <a:srgbClr val="000000"/>
                          </a:solidFill>
                          <a:latin typeface="Alice"/>
                          <a:ea typeface="Alice"/>
                          <a:cs typeface="Alice"/>
                          <a:sym typeface="Alice"/>
                        </a:rPr>
                        <a:t>Prediction Using ML</a:t>
                      </a:r>
                    </a:p>
                    <a:p>
                      <a:pPr algn="l">
                        <a:lnSpc>
                          <a:spcPts val="2100"/>
                        </a:lnSpc>
                      </a:pPr>
                      <a:r>
                        <a:rPr lang="en-US" sz="1500">
                          <a:solidFill>
                            <a:srgbClr val="000000"/>
                          </a:solidFill>
                          <a:latin typeface="Alice"/>
                          <a:ea typeface="Alice"/>
                          <a:cs typeface="Alice"/>
                          <a:sym typeface="Alice"/>
                        </a:rPr>
                        <a:t>Module(2024)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Sonal Jathe &amp; D. N.</a:t>
                      </a:r>
                      <a:endParaRPr lang="en-US" sz="1100"/>
                    </a:p>
                    <a:p>
                      <a:pPr algn="l">
                        <a:lnSpc>
                          <a:spcPts val="2100"/>
                        </a:lnSpc>
                      </a:pPr>
                      <a:r>
                        <a:rPr lang="en-US" sz="1500">
                          <a:solidFill>
                            <a:srgbClr val="000000"/>
                          </a:solidFill>
                          <a:latin typeface="Alice"/>
                          <a:ea typeface="Alice"/>
                          <a:cs typeface="Alice"/>
                          <a:sym typeface="Alice"/>
                        </a:rPr>
                        <a:t>Chaudhari</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Artificial</a:t>
                      </a:r>
                      <a:endParaRPr lang="en-US" sz="1100"/>
                    </a:p>
                    <a:p>
                      <a:pPr algn="l">
                        <a:lnSpc>
                          <a:spcPts val="2100"/>
                        </a:lnSpc>
                      </a:pPr>
                      <a:r>
                        <a:rPr lang="en-US" sz="1500">
                          <a:solidFill>
                            <a:srgbClr val="000000"/>
                          </a:solidFill>
                          <a:latin typeface="Alice"/>
                          <a:ea typeface="Alice"/>
                          <a:cs typeface="Alice"/>
                          <a:sym typeface="Alice"/>
                        </a:rPr>
                        <a:t>Intelligence: Theory</a:t>
                      </a:r>
                    </a:p>
                    <a:p>
                      <a:pPr algn="l">
                        <a:lnSpc>
                          <a:spcPts val="2100"/>
                        </a:lnSpc>
                      </a:pPr>
                      <a:r>
                        <a:rPr lang="en-US" sz="1500">
                          <a:solidFill>
                            <a:srgbClr val="000000"/>
                          </a:solidFill>
                          <a:latin typeface="Alice"/>
                          <a:ea typeface="Alice"/>
                          <a:cs typeface="Alice"/>
                          <a:sym typeface="Alice"/>
                        </a:rPr>
                        <a:t>and Applications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utilizes granular daily stock</a:t>
                      </a:r>
                      <a:endParaRPr lang="en-US" sz="1100"/>
                    </a:p>
                    <a:p>
                      <a:pPr algn="l">
                        <a:lnSpc>
                          <a:spcPts val="2100"/>
                        </a:lnSpc>
                      </a:pPr>
                      <a:r>
                        <a:rPr lang="en-US" sz="1500">
                          <a:solidFill>
                            <a:srgbClr val="000000"/>
                          </a:solidFill>
                          <a:latin typeface="Alice"/>
                          <a:ea typeface="Alice"/>
                          <a:cs typeface="Alice"/>
                          <a:sym typeface="Alice"/>
                        </a:rPr>
                        <a:t>data at five-minute intervals from NSE to</a:t>
                      </a:r>
                    </a:p>
                    <a:p>
                      <a:pPr algn="l">
                        <a:lnSpc>
                          <a:spcPts val="2100"/>
                        </a:lnSpc>
                      </a:pPr>
                      <a:r>
                        <a:rPr lang="en-US" sz="1500">
                          <a:solidFill>
                            <a:srgbClr val="000000"/>
                          </a:solidFill>
                          <a:latin typeface="Alice"/>
                          <a:ea typeface="Alice"/>
                          <a:cs typeface="Alice"/>
                          <a:sym typeface="Alice"/>
                        </a:rPr>
                        <a:t>build regression and classification models</a:t>
                      </a:r>
                    </a:p>
                    <a:p>
                      <a:pPr algn="l">
                        <a:lnSpc>
                          <a:spcPts val="2100"/>
                        </a:lnSpc>
                      </a:pPr>
                      <a:r>
                        <a:rPr lang="en-US" sz="1500">
                          <a:solidFill>
                            <a:srgbClr val="000000"/>
                          </a:solidFill>
                          <a:latin typeface="Alice"/>
                          <a:ea typeface="Alice"/>
                          <a:cs typeface="Alice"/>
                          <a:sym typeface="Alice"/>
                        </a:rPr>
                        <a:t>using a combination of statistical and</a:t>
                      </a:r>
                    </a:p>
                    <a:p>
                      <a:pPr algn="l">
                        <a:lnSpc>
                          <a:spcPts val="2100"/>
                        </a:lnSpc>
                      </a:pPr>
                      <a:r>
                        <a:rPr lang="en-US" sz="1500">
                          <a:solidFill>
                            <a:srgbClr val="000000"/>
                          </a:solidFill>
                          <a:latin typeface="Alice"/>
                          <a:ea typeface="Alice"/>
                          <a:cs typeface="Alice"/>
                          <a:sym typeface="Alice"/>
                        </a:rPr>
                        <a:t>machine learning techniques for risk-</a:t>
                      </a:r>
                    </a:p>
                    <a:p>
                      <a:pPr algn="l">
                        <a:lnSpc>
                          <a:spcPts val="2100"/>
                        </a:lnSpc>
                      </a:pPr>
                      <a:r>
                        <a:rPr lang="en-US" sz="1500">
                          <a:solidFill>
                            <a:srgbClr val="000000"/>
                          </a:solidFill>
                          <a:latin typeface="Alice"/>
                          <a:ea typeface="Alice"/>
                          <a:cs typeface="Alice"/>
                          <a:sym typeface="Alice"/>
                        </a:rPr>
                        <a:t>adjusted stock price prediction.</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While prior approaches often overlook fine-</a:t>
                      </a:r>
                      <a:endParaRPr lang="en-US" sz="1100"/>
                    </a:p>
                    <a:p>
                      <a:pPr algn="l">
                        <a:lnSpc>
                          <a:spcPts val="2100"/>
                        </a:lnSpc>
                      </a:pPr>
                      <a:r>
                        <a:rPr lang="en-US" sz="1500">
                          <a:solidFill>
                            <a:srgbClr val="000000"/>
                          </a:solidFill>
                          <a:latin typeface="Alice"/>
                          <a:ea typeface="Alice"/>
                          <a:cs typeface="Alice"/>
                          <a:sym typeface="Alice"/>
                        </a:rPr>
                        <a:t>grained data and risk analysis, this research</a:t>
                      </a:r>
                    </a:p>
                    <a:p>
                      <a:pPr algn="l">
                        <a:lnSpc>
                          <a:spcPts val="2100"/>
                        </a:lnSpc>
                      </a:pPr>
                      <a:r>
                        <a:rPr lang="en-US" sz="1500">
                          <a:solidFill>
                            <a:srgbClr val="000000"/>
                          </a:solidFill>
                          <a:latin typeface="Alice"/>
                          <a:ea typeface="Alice"/>
                          <a:cs typeface="Alice"/>
                          <a:sym typeface="Alice"/>
                        </a:rPr>
                        <a:t>addresses the gap by integrating high-</a:t>
                      </a:r>
                    </a:p>
                    <a:p>
                      <a:pPr algn="l">
                        <a:lnSpc>
                          <a:spcPts val="2100"/>
                        </a:lnSpc>
                      </a:pPr>
                      <a:r>
                        <a:rPr lang="en-US" sz="1500">
                          <a:solidFill>
                            <a:srgbClr val="000000"/>
                          </a:solidFill>
                          <a:latin typeface="Alice"/>
                          <a:ea typeface="Alice"/>
                          <a:cs typeface="Alice"/>
                          <a:sym typeface="Alice"/>
                        </a:rPr>
                        <a:t>frequency data with machine learning for</a:t>
                      </a:r>
                    </a:p>
                    <a:p>
                      <a:pPr algn="l">
                        <a:lnSpc>
                          <a:spcPts val="2100"/>
                        </a:lnSpc>
                      </a:pPr>
                      <a:r>
                        <a:rPr lang="en-US" sz="1500">
                          <a:solidFill>
                            <a:srgbClr val="000000"/>
                          </a:solidFill>
                          <a:latin typeface="Alice"/>
                          <a:ea typeface="Alice"/>
                          <a:cs typeface="Alice"/>
                          <a:sym typeface="Alice"/>
                        </a:rPr>
                        <a:t>more robust and risk-averse stock prediction</a:t>
                      </a:r>
                    </a:p>
                    <a:p>
                      <a:pPr algn="l">
                        <a:lnSpc>
                          <a:spcPts val="2100"/>
                        </a:lnSpc>
                      </a:pPr>
                      <a:r>
                        <a:rPr lang="en-US" sz="1500">
                          <a:solidFill>
                            <a:srgbClr val="000000"/>
                          </a:solidFill>
                          <a:latin typeface="Alice"/>
                          <a:ea typeface="Alice"/>
                          <a:cs typeface="Alice"/>
                          <a:sym typeface="Alice"/>
                        </a:rPr>
                        <a:t>models.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169510">
                <a:tc>
                  <a:txBody>
                    <a:bodyPr anchor="t" rtlCol="false"/>
                    <a:lstStyle/>
                    <a:p>
                      <a:pPr algn="ctr">
                        <a:lnSpc>
                          <a:spcPts val="2100"/>
                        </a:lnSpc>
                        <a:defRPr/>
                      </a:pPr>
                      <a:r>
                        <a:rPr lang="en-US" sz="1500">
                          <a:solidFill>
                            <a:srgbClr val="000000"/>
                          </a:solidFill>
                          <a:latin typeface="Alice"/>
                          <a:ea typeface="Alice"/>
                          <a:cs typeface="Alice"/>
                          <a:sym typeface="Alice"/>
                        </a:rPr>
                        <a:t>6</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Stock Market</a:t>
                      </a:r>
                      <a:endParaRPr lang="en-US" sz="1100"/>
                    </a:p>
                    <a:p>
                      <a:pPr algn="l">
                        <a:lnSpc>
                          <a:spcPts val="2100"/>
                        </a:lnSpc>
                      </a:pPr>
                      <a:r>
                        <a:rPr lang="en-US" sz="1500">
                          <a:solidFill>
                            <a:srgbClr val="000000"/>
                          </a:solidFill>
                          <a:latin typeface="Alice"/>
                          <a:ea typeface="Alice"/>
                          <a:cs typeface="Alice"/>
                          <a:sym typeface="Alice"/>
                        </a:rPr>
                        <a:t>Prediction Using</a:t>
                      </a:r>
                    </a:p>
                    <a:p>
                      <a:pPr algn="l">
                        <a:lnSpc>
                          <a:spcPts val="2100"/>
                        </a:lnSpc>
                      </a:pPr>
                      <a:r>
                        <a:rPr lang="en-US" sz="1500">
                          <a:solidFill>
                            <a:srgbClr val="000000"/>
                          </a:solidFill>
                          <a:latin typeface="Alice"/>
                          <a:ea typeface="Alice"/>
                          <a:cs typeface="Alice"/>
                          <a:sym typeface="Alice"/>
                        </a:rPr>
                        <a:t>Machine Learning:</a:t>
                      </a:r>
                    </a:p>
                    <a:p>
                      <a:pPr algn="l">
                        <a:lnSpc>
                          <a:spcPts val="2100"/>
                        </a:lnSpc>
                      </a:pPr>
                      <a:r>
                        <a:rPr lang="en-US" sz="1500">
                          <a:solidFill>
                            <a:srgbClr val="000000"/>
                          </a:solidFill>
                          <a:latin typeface="Alice"/>
                          <a:ea typeface="Alice"/>
                          <a:cs typeface="Alice"/>
                          <a:sym typeface="Alice"/>
                        </a:rPr>
                        <a:t>Evidence from India</a:t>
                      </a:r>
                    </a:p>
                    <a:p>
                      <a:pPr algn="l">
                        <a:lnSpc>
                          <a:spcPts val="2100"/>
                        </a:lnSpc>
                      </a:pPr>
                      <a:r>
                        <a:rPr lang="en-US" sz="1500">
                          <a:solidFill>
                            <a:srgbClr val="000000"/>
                          </a:solidFill>
                          <a:latin typeface="Alice"/>
                          <a:ea typeface="Alice"/>
                          <a:cs typeface="Alice"/>
                          <a:sym typeface="Alice"/>
                        </a:rPr>
                        <a:t>Chapter(2024)</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Subhamitra Patra,</a:t>
                      </a:r>
                      <a:endParaRPr lang="en-US" sz="1100"/>
                    </a:p>
                    <a:p>
                      <a:pPr algn="l">
                        <a:lnSpc>
                          <a:spcPts val="2100"/>
                        </a:lnSpc>
                      </a:pPr>
                      <a:r>
                        <a:rPr lang="en-US" sz="1500">
                          <a:solidFill>
                            <a:srgbClr val="000000"/>
                          </a:solidFill>
                          <a:latin typeface="Alice"/>
                          <a:ea typeface="Alice"/>
                          <a:cs typeface="Alice"/>
                          <a:sym typeface="Alice"/>
                        </a:rPr>
                        <a:t>Trilok Nath Pandey</a:t>
                      </a:r>
                    </a:p>
                    <a:p>
                      <a:pPr algn="l">
                        <a:lnSpc>
                          <a:spcPts val="2100"/>
                        </a:lnSpc>
                      </a:pPr>
                      <a:r>
                        <a:rPr lang="en-US" sz="1500">
                          <a:solidFill>
                            <a:srgbClr val="000000"/>
                          </a:solidFill>
                          <a:latin typeface="Alice"/>
                          <a:ea typeface="Alice"/>
                          <a:cs typeface="Alice"/>
                          <a:sym typeface="Alice"/>
                        </a:rPr>
                        <a:t>&amp; Biswabhusan</a:t>
                      </a:r>
                    </a:p>
                    <a:p>
                      <a:pPr algn="l">
                        <a:lnSpc>
                          <a:spcPts val="2100"/>
                        </a:lnSpc>
                      </a:pPr>
                      <a:r>
                        <a:rPr lang="en-US" sz="1500">
                          <a:solidFill>
                            <a:srgbClr val="000000"/>
                          </a:solidFill>
                          <a:latin typeface="Alice"/>
                          <a:ea typeface="Alice"/>
                          <a:cs typeface="Alice"/>
                          <a:sym typeface="Alice"/>
                        </a:rPr>
                        <a:t>Bhuyan</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Machine Learning</a:t>
                      </a:r>
                      <a:endParaRPr lang="en-US" sz="1100"/>
                    </a:p>
                    <a:p>
                      <a:pPr algn="l">
                        <a:lnSpc>
                          <a:spcPts val="2100"/>
                        </a:lnSpc>
                      </a:pPr>
                      <a:r>
                        <a:rPr lang="en-US" sz="1500">
                          <a:solidFill>
                            <a:srgbClr val="000000"/>
                          </a:solidFill>
                          <a:latin typeface="Alice"/>
                          <a:ea typeface="Alice"/>
                          <a:cs typeface="Alice"/>
                          <a:sym typeface="Alice"/>
                        </a:rPr>
                        <a:t>Approaches in</a:t>
                      </a:r>
                    </a:p>
                    <a:p>
                      <a:pPr algn="l">
                        <a:lnSpc>
                          <a:spcPts val="2100"/>
                        </a:lnSpc>
                      </a:pPr>
                      <a:r>
                        <a:rPr lang="en-US" sz="1500">
                          <a:solidFill>
                            <a:srgbClr val="000000"/>
                          </a:solidFill>
                          <a:latin typeface="Alice"/>
                          <a:ea typeface="Alice"/>
                          <a:cs typeface="Alice"/>
                          <a:sym typeface="Alice"/>
                        </a:rPr>
                        <a:t>Financial Analytics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The study predicts Indian stock market</a:t>
                      </a:r>
                      <a:endParaRPr lang="en-US" sz="1100"/>
                    </a:p>
                    <a:p>
                      <a:pPr algn="l">
                        <a:lnSpc>
                          <a:spcPts val="2100"/>
                        </a:lnSpc>
                      </a:pPr>
                      <a:r>
                        <a:rPr lang="en-US" sz="1500">
                          <a:solidFill>
                            <a:srgbClr val="000000"/>
                          </a:solidFill>
                          <a:latin typeface="Alice"/>
                          <a:ea typeface="Alice"/>
                          <a:cs typeface="Alice"/>
                          <a:sym typeface="Alice"/>
                        </a:rPr>
                        <a:t>movements (2000–2022) using machine</a:t>
                      </a:r>
                    </a:p>
                    <a:p>
                      <a:pPr algn="l">
                        <a:lnSpc>
                          <a:spcPts val="2100"/>
                        </a:lnSpc>
                      </a:pPr>
                      <a:r>
                        <a:rPr lang="en-US" sz="1500">
                          <a:solidFill>
                            <a:srgbClr val="000000"/>
                          </a:solidFill>
                          <a:latin typeface="Alice"/>
                          <a:ea typeface="Alice"/>
                          <a:cs typeface="Alice"/>
                          <a:sym typeface="Alice"/>
                        </a:rPr>
                        <a:t>learning models, with Long Short-Term</a:t>
                      </a:r>
                    </a:p>
                    <a:p>
                      <a:pPr algn="l">
                        <a:lnSpc>
                          <a:spcPts val="2100"/>
                        </a:lnSpc>
                      </a:pPr>
                      <a:r>
                        <a:rPr lang="en-US" sz="1500">
                          <a:solidFill>
                            <a:srgbClr val="000000"/>
                          </a:solidFill>
                          <a:latin typeface="Alice"/>
                          <a:ea typeface="Alice"/>
                          <a:cs typeface="Alice"/>
                          <a:sym typeface="Alice"/>
                        </a:rPr>
                        <a:t>Memory (LSTM) demonstrating superior</a:t>
                      </a:r>
                    </a:p>
                    <a:p>
                      <a:pPr algn="l">
                        <a:lnSpc>
                          <a:spcPts val="2100"/>
                        </a:lnSpc>
                      </a:pPr>
                      <a:r>
                        <a:rPr lang="en-US" sz="1500">
                          <a:solidFill>
                            <a:srgbClr val="000000"/>
                          </a:solidFill>
                          <a:latin typeface="Alice"/>
                          <a:ea typeface="Alice"/>
                          <a:cs typeface="Alice"/>
                          <a:sym typeface="Alice"/>
                        </a:rPr>
                        <a:t>accuracy compared to Support Vector</a:t>
                      </a:r>
                    </a:p>
                    <a:p>
                      <a:pPr algn="l">
                        <a:lnSpc>
                          <a:spcPts val="2100"/>
                        </a:lnSpc>
                      </a:pPr>
                      <a:r>
                        <a:rPr lang="en-US" sz="1500">
                          <a:solidFill>
                            <a:srgbClr val="000000"/>
                          </a:solidFill>
                          <a:latin typeface="Alice"/>
                          <a:ea typeface="Alice"/>
                          <a:cs typeface="Alice"/>
                          <a:sym typeface="Alice"/>
                        </a:rPr>
                        <a:t>Machines and linear regression.</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While previous studies showed varying</a:t>
                      </a:r>
                      <a:endParaRPr lang="en-US" sz="1100"/>
                    </a:p>
                    <a:p>
                      <a:pPr algn="l">
                        <a:lnSpc>
                          <a:spcPts val="2100"/>
                        </a:lnSpc>
                      </a:pPr>
                      <a:r>
                        <a:rPr lang="en-US" sz="1500">
                          <a:solidFill>
                            <a:srgbClr val="000000"/>
                          </a:solidFill>
                          <a:latin typeface="Alice"/>
                          <a:ea typeface="Alice"/>
                          <a:cs typeface="Alice"/>
                          <a:sym typeface="Alice"/>
                        </a:rPr>
                        <a:t>accuracy across models, this research</a:t>
                      </a:r>
                    </a:p>
                    <a:p>
                      <a:pPr algn="l">
                        <a:lnSpc>
                          <a:spcPts val="2100"/>
                        </a:lnSpc>
                      </a:pPr>
                      <a:r>
                        <a:rPr lang="en-US" sz="1500">
                          <a:solidFill>
                            <a:srgbClr val="000000"/>
                          </a:solidFill>
                          <a:latin typeface="Alice"/>
                          <a:ea typeface="Alice"/>
                          <a:cs typeface="Alice"/>
                          <a:sym typeface="Alice"/>
                        </a:rPr>
                        <a:t>highlights LSTM's robustness in predicting</a:t>
                      </a:r>
                    </a:p>
                    <a:p>
                      <a:pPr algn="l">
                        <a:lnSpc>
                          <a:spcPts val="2100"/>
                        </a:lnSpc>
                      </a:pPr>
                      <a:r>
                        <a:rPr lang="en-US" sz="1500">
                          <a:solidFill>
                            <a:srgbClr val="000000"/>
                          </a:solidFill>
                          <a:latin typeface="Alice"/>
                          <a:ea typeface="Alice"/>
                          <a:cs typeface="Alice"/>
                          <a:sym typeface="Alice"/>
                        </a:rPr>
                        <a:t>emerging markets, addressing the gap in</a:t>
                      </a:r>
                    </a:p>
                    <a:p>
                      <a:pPr algn="l">
                        <a:lnSpc>
                          <a:spcPts val="2100"/>
                        </a:lnSpc>
                      </a:pPr>
                      <a:r>
                        <a:rPr lang="en-US" sz="1500">
                          <a:solidFill>
                            <a:srgbClr val="000000"/>
                          </a:solidFill>
                          <a:latin typeface="Alice"/>
                          <a:ea typeface="Alice"/>
                          <a:cs typeface="Alice"/>
                          <a:sym typeface="Alice"/>
                        </a:rPr>
                        <a:t>understanding model performance over long</a:t>
                      </a:r>
                    </a:p>
                    <a:p>
                      <a:pPr algn="l">
                        <a:lnSpc>
                          <a:spcPts val="2100"/>
                        </a:lnSpc>
                      </a:pPr>
                      <a:r>
                        <a:rPr lang="en-US" sz="1500">
                          <a:solidFill>
                            <a:srgbClr val="000000"/>
                          </a:solidFill>
                          <a:latin typeface="Alice"/>
                          <a:ea typeface="Alice"/>
                          <a:cs typeface="Alice"/>
                          <a:sym typeface="Alice"/>
                        </a:rPr>
                        <a:t>periods and different market conditions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TextBox 8" id="8"/>
          <p:cNvSpPr txBox="true"/>
          <p:nvPr/>
        </p:nvSpPr>
        <p:spPr>
          <a:xfrm rot="0">
            <a:off x="2398406" y="1012576"/>
            <a:ext cx="13491187" cy="1190625"/>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Literature survey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7520469" cy="5245527"/>
          </a:xfrm>
          <a:custGeom>
            <a:avLst/>
            <a:gdLst/>
            <a:ahLst/>
            <a:cxnLst/>
            <a:rect r="r" b="b" t="t" l="l"/>
            <a:pathLst>
              <a:path h="5245527" w="7520469">
                <a:moveTo>
                  <a:pt x="7520469" y="5245527"/>
                </a:moveTo>
                <a:lnTo>
                  <a:pt x="0" y="5245527"/>
                </a:lnTo>
                <a:lnTo>
                  <a:pt x="0" y="0"/>
                </a:lnTo>
                <a:lnTo>
                  <a:pt x="7520469" y="0"/>
                </a:lnTo>
                <a:lnTo>
                  <a:pt x="7520469" y="5245527"/>
                </a:lnTo>
                <a:close/>
              </a:path>
            </a:pathLst>
          </a:custGeom>
          <a:blipFill>
            <a:blip r:embed="rId2">
              <a:extLst>
                <a:ext uri="{96DAC541-7B7A-43D3-8B79-37D633B846F1}">
                  <asvg:svgBlip xmlns:asvg="http://schemas.microsoft.com/office/drawing/2016/SVG/main" r:embed="rId3"/>
                </a:ext>
              </a:extLst>
            </a:blip>
            <a:stretch>
              <a:fillRect l="-2" t="0" r="-2" b="0"/>
            </a:stretch>
          </a:blipFill>
        </p:spPr>
      </p:sp>
      <p:sp>
        <p:nvSpPr>
          <p:cNvPr name="Freeform 3" id="3"/>
          <p:cNvSpPr/>
          <p:nvPr/>
        </p:nvSpPr>
        <p:spPr>
          <a:xfrm flipH="true" flipV="true" rot="0">
            <a:off x="8731752" y="8320616"/>
            <a:ext cx="10379696" cy="5349868"/>
          </a:xfrm>
          <a:custGeom>
            <a:avLst/>
            <a:gdLst/>
            <a:ahLst/>
            <a:cxnLst/>
            <a:rect r="r" b="b" t="t" l="l"/>
            <a:pathLst>
              <a:path h="5349868" w="10379696">
                <a:moveTo>
                  <a:pt x="10379696" y="5349868"/>
                </a:moveTo>
                <a:lnTo>
                  <a:pt x="0" y="5349868"/>
                </a:lnTo>
                <a:lnTo>
                  <a:pt x="0" y="0"/>
                </a:lnTo>
                <a:lnTo>
                  <a:pt x="10379696" y="0"/>
                </a:lnTo>
                <a:lnTo>
                  <a:pt x="10379696" y="5349868"/>
                </a:lnTo>
                <a:close/>
              </a:path>
            </a:pathLst>
          </a:custGeom>
          <a:blipFill>
            <a:blip r:embed="rId4">
              <a:extLst>
                <a:ext uri="{96DAC541-7B7A-43D3-8B79-37D633B846F1}">
                  <asvg:svgBlip xmlns:asvg="http://schemas.microsoft.com/office/drawing/2016/SVG/main" r:embed="rId5"/>
                </a:ext>
              </a:extLst>
            </a:blip>
            <a:stretch>
              <a:fillRect l="-257" t="0" r="-257" b="0"/>
            </a:stretch>
          </a:blipFill>
        </p:spPr>
      </p:sp>
      <p:sp>
        <p:nvSpPr>
          <p:cNvPr name="Freeform 4" id="4"/>
          <p:cNvSpPr/>
          <p:nvPr/>
        </p:nvSpPr>
        <p:spPr>
          <a:xfrm flipH="false" flipV="false" rot="0">
            <a:off x="354803" y="5683900"/>
            <a:ext cx="673897" cy="673897"/>
          </a:xfrm>
          <a:custGeom>
            <a:avLst/>
            <a:gdLst/>
            <a:ahLst/>
            <a:cxnLst/>
            <a:rect r="r" b="b" t="t" l="l"/>
            <a:pathLst>
              <a:path h="673897" w="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2066960" y="374335"/>
            <a:ext cx="654365" cy="654365"/>
          </a:xfrm>
          <a:custGeom>
            <a:avLst/>
            <a:gdLst/>
            <a:ahLst/>
            <a:cxnLst/>
            <a:rect r="r" b="b" t="t" l="l"/>
            <a:pathLst>
              <a:path h="654365" w="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sp>
        <p:nvSpPr>
          <p:cNvPr name="Freeform 6" id="6"/>
          <p:cNvSpPr/>
          <p:nvPr/>
        </p:nvSpPr>
        <p:spPr>
          <a:xfrm flipH="false" flipV="false" rot="-5400000">
            <a:off x="17233900" y="1784388"/>
            <a:ext cx="654365" cy="654365"/>
          </a:xfrm>
          <a:custGeom>
            <a:avLst/>
            <a:gdLst/>
            <a:ahLst/>
            <a:cxnLst/>
            <a:rect r="r" b="b" t="t" l="l"/>
            <a:pathLst>
              <a:path h="654365" w="654365">
                <a:moveTo>
                  <a:pt x="0" y="0"/>
                </a:moveTo>
                <a:lnTo>
                  <a:pt x="654365" y="0"/>
                </a:lnTo>
                <a:lnTo>
                  <a:pt x="654365" y="654364"/>
                </a:lnTo>
                <a:lnTo>
                  <a:pt x="0" y="654364"/>
                </a:lnTo>
                <a:lnTo>
                  <a:pt x="0" y="0"/>
                </a:lnTo>
                <a:close/>
              </a:path>
            </a:pathLst>
          </a:custGeom>
          <a:blipFill>
            <a:blip r:embed="rId8">
              <a:extLst>
                <a:ext uri="{96DAC541-7B7A-43D3-8B79-37D633B846F1}">
                  <asvg:svgBlip xmlns:asvg="http://schemas.microsoft.com/office/drawing/2016/SVG/main" r:embed="rId9"/>
                </a:ext>
              </a:extLst>
            </a:blip>
            <a:stretch>
              <a:fillRect l="-724" t="0" r="-724" b="0"/>
            </a:stretch>
          </a:blipFill>
        </p:spPr>
      </p:sp>
      <p:graphicFrame>
        <p:nvGraphicFramePr>
          <p:cNvPr name="Table 7" id="7"/>
          <p:cNvGraphicFramePr>
            <a:graphicFrameLocks noGrp="true"/>
          </p:cNvGraphicFramePr>
          <p:nvPr/>
        </p:nvGraphicFramePr>
        <p:xfrm>
          <a:off x="1028700" y="2111570"/>
          <a:ext cx="16205200" cy="7211777"/>
        </p:xfrm>
        <a:graphic>
          <a:graphicData uri="http://schemas.openxmlformats.org/drawingml/2006/table">
            <a:tbl>
              <a:tblPr/>
              <a:tblGrid>
                <a:gridCol w="989503"/>
                <a:gridCol w="2069616"/>
                <a:gridCol w="2442291"/>
                <a:gridCol w="2981362"/>
                <a:gridCol w="3946978"/>
                <a:gridCol w="3775451"/>
              </a:tblGrid>
              <a:tr h="796133">
                <a:tc>
                  <a:txBody>
                    <a:bodyPr anchor="t" rtlCol="false"/>
                    <a:lstStyle/>
                    <a:p>
                      <a:pPr algn="l">
                        <a:lnSpc>
                          <a:spcPts val="2520"/>
                        </a:lnSpc>
                        <a:defRPr/>
                      </a:pPr>
                      <a:r>
                        <a:rPr lang="en-US" sz="1800">
                          <a:solidFill>
                            <a:srgbClr val="000000"/>
                          </a:solidFill>
                          <a:latin typeface="Alice"/>
                          <a:ea typeface="Alice"/>
                          <a:cs typeface="Alice"/>
                          <a:sym typeface="Alice"/>
                        </a:rPr>
                        <a:t>S.No.</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Authors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Journal</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Methodology</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000000"/>
                          </a:solidFill>
                          <a:latin typeface="Alice"/>
                          <a:ea typeface="Alice"/>
                          <a:cs typeface="Alice"/>
                          <a:sym typeface="Alice"/>
                        </a:rPr>
                        <a:t>Research Gap</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317292">
                <a:tc>
                  <a:txBody>
                    <a:bodyPr anchor="t" rtlCol="false"/>
                    <a:lstStyle/>
                    <a:p>
                      <a:pPr algn="ctr">
                        <a:lnSpc>
                          <a:spcPts val="2100"/>
                        </a:lnSpc>
                        <a:defRPr/>
                      </a:pPr>
                      <a:r>
                        <a:rPr lang="en-US" sz="1500">
                          <a:solidFill>
                            <a:srgbClr val="000000"/>
                          </a:solidFill>
                          <a:latin typeface="Alice"/>
                          <a:ea typeface="Alice"/>
                          <a:cs typeface="Alice"/>
                          <a:sym typeface="Alice"/>
                        </a:rPr>
                        <a:t>7</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A Stock Price</a:t>
                      </a:r>
                      <a:endParaRPr lang="en-US" sz="1100"/>
                    </a:p>
                    <a:p>
                      <a:pPr algn="l">
                        <a:lnSpc>
                          <a:spcPts val="2100"/>
                        </a:lnSpc>
                      </a:pPr>
                      <a:r>
                        <a:rPr lang="en-US" sz="1500">
                          <a:solidFill>
                            <a:srgbClr val="000000"/>
                          </a:solidFill>
                          <a:latin typeface="Alice"/>
                          <a:ea typeface="Alice"/>
                          <a:cs typeface="Alice"/>
                          <a:sym typeface="Alice"/>
                        </a:rPr>
                        <a:t>Prediction Method</a:t>
                      </a:r>
                    </a:p>
                    <a:p>
                      <a:pPr algn="l">
                        <a:lnSpc>
                          <a:spcPts val="2100"/>
                        </a:lnSpc>
                      </a:pPr>
                      <a:r>
                        <a:rPr lang="en-US" sz="1500">
                          <a:solidFill>
                            <a:srgbClr val="000000"/>
                          </a:solidFill>
                          <a:latin typeface="Alice"/>
                          <a:ea typeface="Alice"/>
                          <a:cs typeface="Alice"/>
                          <a:sym typeface="Alice"/>
                        </a:rPr>
                        <a:t>Based on BiLSTM</a:t>
                      </a:r>
                    </a:p>
                    <a:p>
                      <a:pPr algn="l">
                        <a:lnSpc>
                          <a:spcPts val="2100"/>
                        </a:lnSpc>
                      </a:pPr>
                      <a:r>
                        <a:rPr lang="en-US" sz="1500">
                          <a:solidFill>
                            <a:srgbClr val="000000"/>
                          </a:solidFill>
                          <a:latin typeface="Alice"/>
                          <a:ea typeface="Alice"/>
                          <a:cs typeface="Alice"/>
                          <a:sym typeface="Alice"/>
                        </a:rPr>
                        <a:t>and Improved</a:t>
                      </a:r>
                    </a:p>
                    <a:p>
                      <a:pPr algn="l">
                        <a:lnSpc>
                          <a:spcPts val="2100"/>
                        </a:lnSpc>
                      </a:pPr>
                      <a:r>
                        <a:rPr lang="en-US" sz="1500">
                          <a:solidFill>
                            <a:srgbClr val="000000"/>
                          </a:solidFill>
                          <a:latin typeface="Alice"/>
                          <a:ea typeface="Alice"/>
                          <a:cs typeface="Alice"/>
                          <a:sym typeface="Alice"/>
                        </a:rPr>
                        <a:t>Transformer</a:t>
                      </a:r>
                    </a:p>
                    <a:p>
                      <a:pPr algn="l">
                        <a:lnSpc>
                          <a:spcPts val="2100"/>
                        </a:lnSpc>
                      </a:pPr>
                      <a:r>
                        <a:rPr lang="en-US" sz="1500">
                          <a:solidFill>
                            <a:srgbClr val="000000"/>
                          </a:solidFill>
                          <a:latin typeface="Alice"/>
                          <a:ea typeface="Alice"/>
                          <a:cs typeface="Alice"/>
                          <a:sym typeface="Alice"/>
                        </a:rPr>
                        <a:t>(2023)</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Shuzhen Wang</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Institute of Electrical and</a:t>
                      </a:r>
                      <a:endParaRPr lang="en-US" sz="1100"/>
                    </a:p>
                    <a:p>
                      <a:pPr algn="l">
                        <a:lnSpc>
                          <a:spcPts val="2100"/>
                        </a:lnSpc>
                      </a:pPr>
                      <a:r>
                        <a:rPr lang="en-US" sz="1500">
                          <a:solidFill>
                            <a:srgbClr val="000000"/>
                          </a:solidFill>
                          <a:latin typeface="Alice"/>
                          <a:ea typeface="Alice"/>
                          <a:cs typeface="Alice"/>
                          <a:sym typeface="Alice"/>
                        </a:rPr>
                        <a:t>Electronics Engineers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Integrates (BiLSTM) with enhanced</a:t>
                      </a:r>
                      <a:endParaRPr lang="en-US" sz="1100"/>
                    </a:p>
                    <a:p>
                      <a:pPr algn="l">
                        <a:lnSpc>
                          <a:spcPts val="2100"/>
                        </a:lnSpc>
                      </a:pPr>
                      <a:r>
                        <a:rPr lang="en-US" sz="1500">
                          <a:solidFill>
                            <a:srgbClr val="000000"/>
                          </a:solidFill>
                          <a:latin typeface="Alice"/>
                          <a:ea typeface="Alice"/>
                          <a:cs typeface="Alice"/>
                          <a:sym typeface="Alice"/>
                        </a:rPr>
                        <a:t>(MTRAN-TCN) to leverage bidirectional</a:t>
                      </a:r>
                    </a:p>
                    <a:p>
                      <a:pPr algn="l">
                        <a:lnSpc>
                          <a:spcPts val="2100"/>
                        </a:lnSpc>
                      </a:pPr>
                      <a:r>
                        <a:rPr lang="en-US" sz="1500">
                          <a:solidFill>
                            <a:srgbClr val="000000"/>
                          </a:solidFill>
                          <a:latin typeface="Alice"/>
                          <a:ea typeface="Alice"/>
                          <a:cs typeface="Alice"/>
                          <a:sym typeface="Alice"/>
                        </a:rPr>
                        <a:t>sequence information, full-range</a:t>
                      </a:r>
                    </a:p>
                    <a:p>
                      <a:pPr algn="l">
                        <a:lnSpc>
                          <a:spcPts val="2100"/>
                        </a:lnSpc>
                      </a:pPr>
                      <a:r>
                        <a:rPr lang="en-US" sz="1500">
                          <a:solidFill>
                            <a:srgbClr val="000000"/>
                          </a:solidFill>
                          <a:latin typeface="Alice"/>
                          <a:ea typeface="Alice"/>
                          <a:cs typeface="Alice"/>
                          <a:sym typeface="Alice"/>
                        </a:rPr>
                        <a:t>distance insights, improve sequence</a:t>
                      </a:r>
                    </a:p>
                    <a:p>
                      <a:pPr algn="l">
                        <a:lnSpc>
                          <a:spcPts val="2100"/>
                        </a:lnSpc>
                      </a:pPr>
                      <a:r>
                        <a:rPr lang="en-US" sz="1500">
                          <a:solidFill>
                            <a:srgbClr val="000000"/>
                          </a:solidFill>
                          <a:latin typeface="Alice"/>
                          <a:ea typeface="Alice"/>
                          <a:cs typeface="Alice"/>
                          <a:sym typeface="Alice"/>
                        </a:rPr>
                        <a:t>dependency capture for stock price</a:t>
                      </a:r>
                    </a:p>
                    <a:p>
                      <a:pPr algn="l">
                        <a:lnSpc>
                          <a:spcPts val="2100"/>
                        </a:lnSpc>
                      </a:pPr>
                      <a:r>
                        <a:rPr lang="en-US" sz="1500">
                          <a:solidFill>
                            <a:srgbClr val="000000"/>
                          </a:solidFill>
                          <a:latin typeface="Alice"/>
                          <a:ea typeface="Alice"/>
                          <a:cs typeface="Alice"/>
                          <a:sym typeface="Alice"/>
                        </a:rPr>
                        <a:t>prediction.</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Existing methods focus on single-</a:t>
                      </a:r>
                      <a:endParaRPr lang="en-US" sz="1100"/>
                    </a:p>
                    <a:p>
                      <a:pPr algn="l">
                        <a:lnSpc>
                          <a:spcPts val="2100"/>
                        </a:lnSpc>
                      </a:pPr>
                      <a:r>
                        <a:rPr lang="en-US" sz="1500">
                          <a:solidFill>
                            <a:srgbClr val="000000"/>
                          </a:solidFill>
                          <a:latin typeface="Alice"/>
                          <a:ea typeface="Alice"/>
                          <a:cs typeface="Alice"/>
                          <a:sym typeface="Alice"/>
                        </a:rPr>
                        <a:t>model approaches the BiLSTM-</a:t>
                      </a:r>
                    </a:p>
                    <a:p>
                      <a:pPr algn="l">
                        <a:lnSpc>
                          <a:spcPts val="2100"/>
                        </a:lnSpc>
                      </a:pPr>
                      <a:r>
                        <a:rPr lang="en-US" sz="1500">
                          <a:solidFill>
                            <a:srgbClr val="000000"/>
                          </a:solidFill>
                          <a:latin typeface="Alice"/>
                          <a:ea typeface="Alice"/>
                          <a:cs typeface="Alice"/>
                          <a:sym typeface="Alice"/>
                        </a:rPr>
                        <a:t>MTRAN-TCN method addresses the</a:t>
                      </a:r>
                    </a:p>
                    <a:p>
                      <a:pPr algn="l">
                        <a:lnSpc>
                          <a:spcPts val="2100"/>
                        </a:lnSpc>
                      </a:pPr>
                      <a:r>
                        <a:rPr lang="en-US" sz="1500">
                          <a:solidFill>
                            <a:srgbClr val="000000"/>
                          </a:solidFill>
                          <a:latin typeface="Alice"/>
                          <a:ea typeface="Alice"/>
                          <a:cs typeface="Alice"/>
                          <a:sym typeface="Alice"/>
                        </a:rPr>
                        <a:t>limitations of traditional models by</a:t>
                      </a:r>
                    </a:p>
                    <a:p>
                      <a:pPr algn="l">
                        <a:lnSpc>
                          <a:spcPts val="2100"/>
                        </a:lnSpc>
                      </a:pPr>
                      <a:r>
                        <a:rPr lang="en-US" sz="1500">
                          <a:solidFill>
                            <a:srgbClr val="000000"/>
                          </a:solidFill>
                          <a:latin typeface="Alice"/>
                          <a:ea typeface="Alice"/>
                          <a:cs typeface="Alice"/>
                          <a:sym typeface="Alice"/>
                        </a:rPr>
                        <a:t>combining advanced techniques for</a:t>
                      </a:r>
                    </a:p>
                    <a:p>
                      <a:pPr algn="l">
                        <a:lnSpc>
                          <a:spcPts val="2100"/>
                        </a:lnSpc>
                      </a:pPr>
                      <a:r>
                        <a:rPr lang="en-US" sz="1500">
                          <a:solidFill>
                            <a:srgbClr val="000000"/>
                          </a:solidFill>
                          <a:latin typeface="Alice"/>
                          <a:ea typeface="Alice"/>
                          <a:cs typeface="Alice"/>
                          <a:sym typeface="Alice"/>
                        </a:rPr>
                        <a:t>superior accuracy, generalization, and</a:t>
                      </a:r>
                    </a:p>
                    <a:p>
                      <a:pPr algn="l">
                        <a:lnSpc>
                          <a:spcPts val="2100"/>
                        </a:lnSpc>
                      </a:pPr>
                      <a:r>
                        <a:rPr lang="en-US" sz="1500">
                          <a:solidFill>
                            <a:srgbClr val="000000"/>
                          </a:solidFill>
                          <a:latin typeface="Alice"/>
                          <a:ea typeface="Alice"/>
                          <a:cs typeface="Alice"/>
                          <a:sym typeface="Alice"/>
                        </a:rPr>
                        <a:t>stability in stock price forecasting.</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049176">
                <a:tc>
                  <a:txBody>
                    <a:bodyPr anchor="t" rtlCol="false"/>
                    <a:lstStyle/>
                    <a:p>
                      <a:pPr algn="ctr">
                        <a:lnSpc>
                          <a:spcPts val="2100"/>
                        </a:lnSpc>
                        <a:defRPr/>
                      </a:pPr>
                      <a:r>
                        <a:rPr lang="en-US" sz="1500">
                          <a:solidFill>
                            <a:srgbClr val="000000"/>
                          </a:solidFill>
                          <a:latin typeface="Alice"/>
                          <a:ea typeface="Alice"/>
                          <a:cs typeface="Alice"/>
                          <a:sym typeface="Alice"/>
                        </a:rPr>
                        <a:t>8</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Reinforcement</a:t>
                      </a:r>
                      <a:endParaRPr lang="en-US" sz="1100"/>
                    </a:p>
                    <a:p>
                      <a:pPr algn="l">
                        <a:lnSpc>
                          <a:spcPts val="2100"/>
                        </a:lnSpc>
                      </a:pPr>
                      <a:r>
                        <a:rPr lang="en-US" sz="1500">
                          <a:solidFill>
                            <a:srgbClr val="000000"/>
                          </a:solidFill>
                          <a:latin typeface="Alice"/>
                          <a:ea typeface="Alice"/>
                          <a:cs typeface="Alice"/>
                          <a:sym typeface="Alice"/>
                        </a:rPr>
                        <a:t>Learning for Stock</a:t>
                      </a:r>
                    </a:p>
                    <a:p>
                      <a:pPr algn="l">
                        <a:lnSpc>
                          <a:spcPts val="2100"/>
                        </a:lnSpc>
                      </a:pPr>
                      <a:r>
                        <a:rPr lang="en-US" sz="1500">
                          <a:solidFill>
                            <a:srgbClr val="000000"/>
                          </a:solidFill>
                          <a:latin typeface="Alice"/>
                          <a:ea typeface="Alice"/>
                          <a:cs typeface="Alice"/>
                          <a:sym typeface="Alice"/>
                        </a:rPr>
                        <a:t>Prediction and</a:t>
                      </a:r>
                    </a:p>
                    <a:p>
                      <a:pPr algn="l">
                        <a:lnSpc>
                          <a:spcPts val="2100"/>
                        </a:lnSpc>
                      </a:pPr>
                      <a:r>
                        <a:rPr lang="en-US" sz="1500">
                          <a:solidFill>
                            <a:srgbClr val="000000"/>
                          </a:solidFill>
                          <a:latin typeface="Alice"/>
                          <a:ea typeface="Alice"/>
                          <a:cs typeface="Alice"/>
                          <a:sym typeface="Alice"/>
                        </a:rPr>
                        <a:t>High-Frequency</a:t>
                      </a:r>
                    </a:p>
                    <a:p>
                      <a:pPr algn="l">
                        <a:lnSpc>
                          <a:spcPts val="2100"/>
                        </a:lnSpc>
                      </a:pPr>
                      <a:r>
                        <a:rPr lang="en-US" sz="1500">
                          <a:solidFill>
                            <a:srgbClr val="000000"/>
                          </a:solidFill>
                          <a:latin typeface="Alice"/>
                          <a:ea typeface="Alice"/>
                          <a:cs typeface="Alice"/>
                          <a:sym typeface="Alice"/>
                        </a:rPr>
                        <a:t>Trading With T+1</a:t>
                      </a:r>
                    </a:p>
                    <a:p>
                      <a:pPr algn="l">
                        <a:lnSpc>
                          <a:spcPts val="2100"/>
                        </a:lnSpc>
                      </a:pPr>
                      <a:r>
                        <a:rPr lang="en-US" sz="1500">
                          <a:solidFill>
                            <a:srgbClr val="000000"/>
                          </a:solidFill>
                          <a:latin typeface="Alice"/>
                          <a:ea typeface="Alice"/>
                          <a:cs typeface="Alice"/>
                          <a:sym typeface="Alice"/>
                        </a:rPr>
                        <a:t>Rules(2022)</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Weipeng Zhang, Tao Yin, Yunan Zhao, Bing Han, Huanxi Liu</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Institute of Electrical and</a:t>
                      </a:r>
                      <a:endParaRPr lang="en-US" sz="1100"/>
                    </a:p>
                    <a:p>
                      <a:pPr algn="l">
                        <a:lnSpc>
                          <a:spcPts val="2100"/>
                        </a:lnSpc>
                      </a:pPr>
                      <a:r>
                        <a:rPr lang="en-US" sz="1500">
                          <a:solidFill>
                            <a:srgbClr val="000000"/>
                          </a:solidFill>
                          <a:latin typeface="Alice"/>
                          <a:ea typeface="Alice"/>
                          <a:cs typeface="Alice"/>
                          <a:sym typeface="Alice"/>
                        </a:rPr>
                        <a:t>Electronics Engineers</a:t>
                      </a:r>
                    </a:p>
                    <a:p>
                      <a:pPr algn="l">
                        <a:lnSpc>
                          <a:spcPts val="2100"/>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It employs rolling model training and</a:t>
                      </a:r>
                      <a:endParaRPr lang="en-US" sz="1100"/>
                    </a:p>
                    <a:p>
                      <a:pPr algn="l">
                        <a:lnSpc>
                          <a:spcPts val="2100"/>
                        </a:lnSpc>
                      </a:pPr>
                      <a:r>
                        <a:rPr lang="en-US" sz="1500">
                          <a:solidFill>
                            <a:srgbClr val="000000"/>
                          </a:solidFill>
                          <a:latin typeface="Alice"/>
                          <a:ea typeface="Alice"/>
                          <a:cs typeface="Alice"/>
                          <a:sym typeface="Alice"/>
                        </a:rPr>
                        <a:t>reinforcement learning with a reward-</a:t>
                      </a:r>
                    </a:p>
                    <a:p>
                      <a:pPr algn="l">
                        <a:lnSpc>
                          <a:spcPts val="2100"/>
                        </a:lnSpc>
                      </a:pPr>
                      <a:r>
                        <a:rPr lang="en-US" sz="1500">
                          <a:solidFill>
                            <a:srgbClr val="000000"/>
                          </a:solidFill>
                          <a:latin typeface="Alice"/>
                          <a:ea typeface="Alice"/>
                          <a:cs typeface="Alice"/>
                          <a:sym typeface="Alice"/>
                        </a:rPr>
                        <a:t>enhanced UCB algorithm to dynamically</a:t>
                      </a:r>
                    </a:p>
                    <a:p>
                      <a:pPr algn="l">
                        <a:lnSpc>
                          <a:spcPts val="2100"/>
                        </a:lnSpc>
                      </a:pPr>
                      <a:r>
                        <a:rPr lang="en-US" sz="1500">
                          <a:solidFill>
                            <a:srgbClr val="000000"/>
                          </a:solidFill>
                          <a:latin typeface="Alice"/>
                          <a:ea typeface="Alice"/>
                          <a:cs typeface="Alice"/>
                          <a:sym typeface="Alice"/>
                        </a:rPr>
                        <a:t>optimize trading parameters and adapt</a:t>
                      </a:r>
                    </a:p>
                    <a:p>
                      <a:pPr algn="l">
                        <a:lnSpc>
                          <a:spcPts val="2100"/>
                        </a:lnSpc>
                      </a:pPr>
                      <a:r>
                        <a:rPr lang="en-US" sz="1500">
                          <a:solidFill>
                            <a:srgbClr val="000000"/>
                          </a:solidFill>
                          <a:latin typeface="Alice"/>
                          <a:ea typeface="Alice"/>
                          <a:cs typeface="Alice"/>
                          <a:sym typeface="Alice"/>
                        </a:rPr>
                        <a:t>to real-time market conditions.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It addresses the limitations of static</a:t>
                      </a:r>
                      <a:endParaRPr lang="en-US" sz="1100"/>
                    </a:p>
                    <a:p>
                      <a:pPr algn="l">
                        <a:lnSpc>
                          <a:spcPts val="2100"/>
                        </a:lnSpc>
                      </a:pPr>
                      <a:r>
                        <a:rPr lang="en-US" sz="1500">
                          <a:solidFill>
                            <a:srgbClr val="000000"/>
                          </a:solidFill>
                          <a:latin typeface="Alice"/>
                          <a:ea typeface="Alice"/>
                          <a:cs typeface="Alice"/>
                          <a:sym typeface="Alice"/>
                        </a:rPr>
                        <a:t>prediction models and inflexible</a:t>
                      </a:r>
                    </a:p>
                    <a:p>
                      <a:pPr algn="l">
                        <a:lnSpc>
                          <a:spcPts val="2100"/>
                        </a:lnSpc>
                      </a:pPr>
                      <a:r>
                        <a:rPr lang="en-US" sz="1500">
                          <a:solidFill>
                            <a:srgbClr val="000000"/>
                          </a:solidFill>
                          <a:latin typeface="Alice"/>
                          <a:ea typeface="Alice"/>
                          <a:cs typeface="Alice"/>
                          <a:sym typeface="Alice"/>
                        </a:rPr>
                        <a:t>trading strategies by introducing</a:t>
                      </a:r>
                    </a:p>
                    <a:p>
                      <a:pPr algn="l">
                        <a:lnSpc>
                          <a:spcPts val="2100"/>
                        </a:lnSpc>
                      </a:pPr>
                      <a:r>
                        <a:rPr lang="en-US" sz="1500">
                          <a:solidFill>
                            <a:srgbClr val="000000"/>
                          </a:solidFill>
                          <a:latin typeface="Alice"/>
                          <a:ea typeface="Alice"/>
                          <a:cs typeface="Alice"/>
                          <a:sym typeface="Alice"/>
                        </a:rPr>
                        <a:t>adaptive parameter optimization and</a:t>
                      </a:r>
                    </a:p>
                    <a:p>
                      <a:pPr algn="l">
                        <a:lnSpc>
                          <a:spcPts val="2100"/>
                        </a:lnSpc>
                      </a:pPr>
                      <a:r>
                        <a:rPr lang="en-US" sz="1500">
                          <a:solidFill>
                            <a:srgbClr val="000000"/>
                          </a:solidFill>
                          <a:latin typeface="Alice"/>
                          <a:ea typeface="Alice"/>
                          <a:cs typeface="Alice"/>
                          <a:sym typeface="Alice"/>
                        </a:rPr>
                        <a:t>real-time adjustment mechanisms.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049176">
                <a:tc>
                  <a:txBody>
                    <a:bodyPr anchor="t" rtlCol="false"/>
                    <a:lstStyle/>
                    <a:p>
                      <a:pPr algn="ctr">
                        <a:lnSpc>
                          <a:spcPts val="2100"/>
                        </a:lnSpc>
                        <a:defRPr/>
                      </a:pPr>
                      <a:r>
                        <a:rPr lang="en-US" sz="1500">
                          <a:solidFill>
                            <a:srgbClr val="000000"/>
                          </a:solidFill>
                          <a:latin typeface="Alice"/>
                          <a:ea typeface="Alice"/>
                          <a:cs typeface="Alice"/>
                          <a:sym typeface="Alice"/>
                        </a:rPr>
                        <a:t>9</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Decision Fusion</a:t>
                      </a:r>
                      <a:endParaRPr lang="en-US" sz="1100"/>
                    </a:p>
                    <a:p>
                      <a:pPr algn="l">
                        <a:lnSpc>
                          <a:spcPts val="2100"/>
                        </a:lnSpc>
                      </a:pPr>
                      <a:r>
                        <a:rPr lang="en-US" sz="1500">
                          <a:solidFill>
                            <a:srgbClr val="000000"/>
                          </a:solidFill>
                          <a:latin typeface="Alice"/>
                          <a:ea typeface="Alice"/>
                          <a:cs typeface="Alice"/>
                          <a:sym typeface="Alice"/>
                        </a:rPr>
                        <a:t>for Stock Market</a:t>
                      </a:r>
                    </a:p>
                    <a:p>
                      <a:pPr algn="l">
                        <a:lnSpc>
                          <a:spcPts val="2100"/>
                        </a:lnSpc>
                      </a:pPr>
                      <a:r>
                        <a:rPr lang="en-US" sz="1500">
                          <a:solidFill>
                            <a:srgbClr val="000000"/>
                          </a:solidFill>
                          <a:latin typeface="Alice"/>
                          <a:ea typeface="Alice"/>
                          <a:cs typeface="Alice"/>
                          <a:sym typeface="Alice"/>
                        </a:rPr>
                        <a:t>Prediction: A</a:t>
                      </a:r>
                    </a:p>
                    <a:p>
                      <a:pPr algn="l">
                        <a:lnSpc>
                          <a:spcPts val="2100"/>
                        </a:lnSpc>
                      </a:pPr>
                      <a:r>
                        <a:rPr lang="en-US" sz="1500">
                          <a:solidFill>
                            <a:srgbClr val="000000"/>
                          </a:solidFill>
                          <a:latin typeface="Alice"/>
                          <a:ea typeface="Alice"/>
                          <a:cs typeface="Alice"/>
                          <a:sym typeface="Alice"/>
                        </a:rPr>
                        <a:t>Systematic</a:t>
                      </a:r>
                    </a:p>
                    <a:p>
                      <a:pPr algn="l">
                        <a:lnSpc>
                          <a:spcPts val="2100"/>
                        </a:lnSpc>
                      </a:pPr>
                      <a:r>
                        <a:rPr lang="en-US" sz="1500">
                          <a:solidFill>
                            <a:srgbClr val="000000"/>
                          </a:solidFill>
                          <a:latin typeface="Alice"/>
                          <a:ea typeface="Alice"/>
                          <a:cs typeface="Alice"/>
                          <a:sym typeface="Alice"/>
                        </a:rPr>
                        <a:t>Review(2022)</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Cheng Zhang, Nilam N. A. Sjarif, Roslina B. Ibrahim</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Institute of Electrical and</a:t>
                      </a:r>
                      <a:endParaRPr lang="en-US" sz="1100"/>
                    </a:p>
                    <a:p>
                      <a:pPr algn="l">
                        <a:lnSpc>
                          <a:spcPts val="2100"/>
                        </a:lnSpc>
                      </a:pPr>
                      <a:r>
                        <a:rPr lang="en-US" sz="1500">
                          <a:solidFill>
                            <a:srgbClr val="000000"/>
                          </a:solidFill>
                          <a:latin typeface="Alice"/>
                          <a:ea typeface="Alice"/>
                          <a:cs typeface="Alice"/>
                          <a:sym typeface="Alice"/>
                        </a:rPr>
                        <a:t>Electronics Engineers</a:t>
                      </a:r>
                    </a:p>
                    <a:p>
                      <a:pPr algn="l">
                        <a:lnSpc>
                          <a:spcPts val="2100"/>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Systematically analyzes studies on</a:t>
                      </a:r>
                      <a:endParaRPr lang="en-US" sz="1100"/>
                    </a:p>
                    <a:p>
                      <a:pPr algn="l">
                        <a:lnSpc>
                          <a:spcPts val="2100"/>
                        </a:lnSpc>
                      </a:pPr>
                      <a:r>
                        <a:rPr lang="en-US" sz="1500">
                          <a:solidFill>
                            <a:srgbClr val="000000"/>
                          </a:solidFill>
                          <a:latin typeface="Alice"/>
                          <a:ea typeface="Alice"/>
                          <a:cs typeface="Alice"/>
                          <a:sym typeface="Alice"/>
                        </a:rPr>
                        <a:t>decision fusion for stock market</a:t>
                      </a:r>
                    </a:p>
                    <a:p>
                      <a:pPr algn="l">
                        <a:lnSpc>
                          <a:spcPts val="2100"/>
                        </a:lnSpc>
                      </a:pPr>
                      <a:r>
                        <a:rPr lang="en-US" sz="1500">
                          <a:solidFill>
                            <a:srgbClr val="000000"/>
                          </a:solidFill>
                          <a:latin typeface="Alice"/>
                          <a:ea typeface="Alice"/>
                          <a:cs typeface="Alice"/>
                          <a:sym typeface="Alice"/>
                        </a:rPr>
                        <a:t>prediction, focusing on base learner</a:t>
                      </a:r>
                    </a:p>
                    <a:p>
                      <a:pPr algn="l">
                        <a:lnSpc>
                          <a:spcPts val="2100"/>
                        </a:lnSpc>
                      </a:pPr>
                      <a:r>
                        <a:rPr lang="en-US" sz="1500">
                          <a:solidFill>
                            <a:srgbClr val="000000"/>
                          </a:solidFill>
                          <a:latin typeface="Alice"/>
                          <a:ea typeface="Alice"/>
                          <a:cs typeface="Alice"/>
                          <a:sym typeface="Alice"/>
                        </a:rPr>
                        <a:t>characteristics and fusion methods, and</a:t>
                      </a:r>
                    </a:p>
                    <a:p>
                      <a:pPr algn="l">
                        <a:lnSpc>
                          <a:spcPts val="2100"/>
                        </a:lnSpc>
                      </a:pPr>
                      <a:r>
                        <a:rPr lang="en-US" sz="1500">
                          <a:solidFill>
                            <a:srgbClr val="000000"/>
                          </a:solidFill>
                          <a:latin typeface="Alice"/>
                          <a:ea typeface="Alice"/>
                          <a:cs typeface="Alice"/>
                          <a:sym typeface="Alice"/>
                        </a:rPr>
                        <a:t>identifies research trends over the past</a:t>
                      </a:r>
                    </a:p>
                    <a:p>
                      <a:pPr algn="l">
                        <a:lnSpc>
                          <a:spcPts val="2100"/>
                        </a:lnSpc>
                      </a:pPr>
                      <a:r>
                        <a:rPr lang="en-US" sz="1500">
                          <a:solidFill>
                            <a:srgbClr val="000000"/>
                          </a:solidFill>
                          <a:latin typeface="Alice"/>
                          <a:ea typeface="Alice"/>
                          <a:cs typeface="Alice"/>
                          <a:sym typeface="Alice"/>
                        </a:rPr>
                        <a:t>two decades.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lice"/>
                          <a:ea typeface="Alice"/>
                          <a:cs typeface="Alice"/>
                          <a:sym typeface="Alice"/>
                        </a:rPr>
                        <a:t>Lack of comprehensive reviews that</a:t>
                      </a:r>
                      <a:endParaRPr lang="en-US" sz="1100"/>
                    </a:p>
                    <a:p>
                      <a:pPr algn="l">
                        <a:lnSpc>
                          <a:spcPts val="2100"/>
                        </a:lnSpc>
                      </a:pPr>
                      <a:r>
                        <a:rPr lang="en-US" sz="1500">
                          <a:solidFill>
                            <a:srgbClr val="000000"/>
                          </a:solidFill>
                          <a:latin typeface="Alice"/>
                          <a:ea typeface="Alice"/>
                          <a:cs typeface="Alice"/>
                          <a:sym typeface="Alice"/>
                        </a:rPr>
                        <a:t>integrate decision fusion techniques</a:t>
                      </a:r>
                    </a:p>
                    <a:p>
                      <a:pPr algn="l">
                        <a:lnSpc>
                          <a:spcPts val="2100"/>
                        </a:lnSpc>
                      </a:pPr>
                      <a:r>
                        <a:rPr lang="en-US" sz="1500">
                          <a:solidFill>
                            <a:srgbClr val="000000"/>
                          </a:solidFill>
                          <a:latin typeface="Alice"/>
                          <a:ea typeface="Alice"/>
                          <a:cs typeface="Alice"/>
                          <a:sym typeface="Alice"/>
                        </a:rPr>
                        <a:t>with diverse data types, novel</a:t>
                      </a:r>
                    </a:p>
                    <a:p>
                      <a:pPr algn="l">
                        <a:lnSpc>
                          <a:spcPts val="2100"/>
                        </a:lnSpc>
                      </a:pPr>
                      <a:r>
                        <a:rPr lang="en-US" sz="1500">
                          <a:solidFill>
                            <a:srgbClr val="000000"/>
                          </a:solidFill>
                          <a:latin typeface="Alice"/>
                          <a:ea typeface="Alice"/>
                          <a:cs typeface="Alice"/>
                          <a:sym typeface="Alice"/>
                        </a:rPr>
                        <a:t>algorithms, and sentiment analysis,</a:t>
                      </a:r>
                    </a:p>
                    <a:p>
                      <a:pPr algn="l">
                        <a:lnSpc>
                          <a:spcPts val="2100"/>
                        </a:lnSpc>
                      </a:pPr>
                      <a:r>
                        <a:rPr lang="en-US" sz="1500">
                          <a:solidFill>
                            <a:srgbClr val="000000"/>
                          </a:solidFill>
                          <a:latin typeface="Alice"/>
                          <a:ea typeface="Alice"/>
                          <a:cs typeface="Alice"/>
                          <a:sym typeface="Alice"/>
                        </a:rPr>
                        <a:t>highlighting a need for further</a:t>
                      </a:r>
                    </a:p>
                    <a:p>
                      <a:pPr algn="l">
                        <a:lnSpc>
                          <a:spcPts val="2100"/>
                        </a:lnSpc>
                      </a:pPr>
                      <a:r>
                        <a:rPr lang="en-US" sz="1500">
                          <a:solidFill>
                            <a:srgbClr val="000000"/>
                          </a:solidFill>
                          <a:latin typeface="Alice"/>
                          <a:ea typeface="Alice"/>
                          <a:cs typeface="Alice"/>
                          <a:sym typeface="Alice"/>
                        </a:rPr>
                        <a:t>exploration in these areas.</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TextBox 8" id="8"/>
          <p:cNvSpPr txBox="true"/>
          <p:nvPr/>
        </p:nvSpPr>
        <p:spPr>
          <a:xfrm rot="0">
            <a:off x="2398406" y="958692"/>
            <a:ext cx="13491187" cy="923929"/>
          </a:xfrm>
          <a:prstGeom prst="rect">
            <a:avLst/>
          </a:prstGeom>
        </p:spPr>
        <p:txBody>
          <a:bodyPr anchor="t" rtlCol="false" tIns="0" lIns="0" bIns="0" rIns="0">
            <a:spAutoFit/>
          </a:bodyPr>
          <a:lstStyle/>
          <a:p>
            <a:pPr algn="ctr">
              <a:lnSpc>
                <a:spcPts val="8550"/>
              </a:lnSpc>
            </a:pPr>
            <a:r>
              <a:rPr lang="en-US" sz="9500" spc="95">
                <a:solidFill>
                  <a:srgbClr val="6B66C5"/>
                </a:solidFill>
                <a:latin typeface="Bebas Neue Cyrillic"/>
                <a:ea typeface="Bebas Neue Cyrillic"/>
                <a:cs typeface="Bebas Neue Cyrillic"/>
                <a:sym typeface="Bebas Neue Cyrillic"/>
              </a:rPr>
              <a:t>Literature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DAGWRvDGy-U</dc:identifier>
  <dcterms:modified xsi:type="dcterms:W3CDTF">2011-08-01T06:04:30Z</dcterms:modified>
  <cp:revision>1</cp:revision>
  <dc:title>CSP_Presentation</dc:title>
</cp:coreProperties>
</file>